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7" r:id="rId15"/>
    <p:sldId id="278" r:id="rId16"/>
    <p:sldId id="279" r:id="rId17"/>
    <p:sldId id="282" r:id="rId18"/>
    <p:sldId id="283" r:id="rId19"/>
    <p:sldId id="284" r:id="rId20"/>
    <p:sldId id="285" r:id="rId21"/>
    <p:sldId id="286" r:id="rId22"/>
    <p:sldId id="287" r:id="rId23"/>
    <p:sldId id="291" r:id="rId24"/>
    <p:sldId id="292" r:id="rId25"/>
    <p:sldId id="293" r:id="rId26"/>
    <p:sldId id="294" r:id="rId27"/>
    <p:sldId id="295" r:id="rId28"/>
    <p:sldId id="299" r:id="rId29"/>
    <p:sldId id="301" r:id="rId30"/>
    <p:sldId id="302" r:id="rId31"/>
    <p:sldId id="303" r:id="rId32"/>
    <p:sldId id="304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  <p:sldId id="324" r:id="rId45"/>
    <p:sldId id="325" r:id="rId46"/>
    <p:sldId id="326" r:id="rId47"/>
    <p:sldId id="327" r:id="rId48"/>
    <p:sldId id="328" r:id="rId49"/>
    <p:sldId id="329" r:id="rId50"/>
    <p:sldId id="35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62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171536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623357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5040055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598800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754555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936384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935150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249792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77113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118500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297453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136318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06440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10 สถิติเชิงพรรณนา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8808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การกระจายตัวของข้อมูล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ส่วนเบี่ยงเบนมาตรฐาน </a:t>
            </a:r>
            <a:r>
              <a:rPr lang="en-US" sz="3200" b="1" dirty="0" smtClean="0">
                <a:solidFill>
                  <a:srgbClr val="C00000"/>
                </a:solidFill>
              </a:rPr>
              <a:t>(Standard deviation: S.D.</a:t>
            </a:r>
            <a:r>
              <a:rPr lang="th-TH" sz="3200" b="1" dirty="0" smtClean="0">
                <a:solidFill>
                  <a:srgbClr val="C00000"/>
                </a:solidFill>
              </a:rPr>
              <a:t>) </a:t>
            </a:r>
            <a:endParaRPr lang="en-US" sz="3200" b="1" dirty="0" smtClean="0">
              <a:solidFill>
                <a:srgbClr val="C0000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46" name="TextBox 45"/>
          <p:cNvSpPr txBox="1"/>
          <p:nvPr/>
        </p:nvSpPr>
        <p:spPr>
          <a:xfrm>
            <a:off x="1785638" y="2132856"/>
            <a:ext cx="5522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ค่า </a:t>
            </a:r>
            <a:r>
              <a:rPr lang="en-US" sz="2800" b="1" dirty="0" smtClean="0"/>
              <a:t>S.D. </a:t>
            </a:r>
            <a:r>
              <a:rPr lang="th-TH" sz="2800" b="1" dirty="0" smtClean="0"/>
              <a:t>จะมีหน่วยเดียวกันกับข้อมูล ทำให้แปลผลได้ง่าย</a:t>
            </a:r>
            <a:endParaRPr lang="th-TH" sz="2800" b="1" dirty="0"/>
          </a:p>
        </p:txBody>
      </p:sp>
      <p:pic>
        <p:nvPicPr>
          <p:cNvPr id="32" name="Picture 31" descr="S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052736"/>
            <a:ext cx="2104762" cy="866667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14717" y="3215878"/>
            <a:ext cx="66335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การกระจายตัวของข้อมูล</a:t>
            </a:r>
            <a:r>
              <a:rPr lang="en-US" sz="3200" b="1" dirty="0" smtClean="0"/>
              <a:t>: </a:t>
            </a:r>
            <a:endParaRPr lang="th-TH" sz="3200" b="1" dirty="0" smtClean="0"/>
          </a:p>
          <a:p>
            <a:r>
              <a:rPr lang="th-TH" sz="3200" b="1" dirty="0" smtClean="0">
                <a:solidFill>
                  <a:srgbClr val="C00000"/>
                </a:solidFill>
              </a:rPr>
              <a:t>สัมประสิทธิ์ความแปรผัน </a:t>
            </a:r>
            <a:r>
              <a:rPr lang="en-US" sz="3200" b="1" dirty="0" smtClean="0">
                <a:solidFill>
                  <a:srgbClr val="C00000"/>
                </a:solidFill>
              </a:rPr>
              <a:t>(Coefficient of variation: C.V.) </a:t>
            </a:r>
          </a:p>
        </p:txBody>
      </p:sp>
      <p:pic>
        <p:nvPicPr>
          <p:cNvPr id="43" name="Picture 42" descr="CV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4437112"/>
            <a:ext cx="1857143" cy="107619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2020008" y="5642084"/>
            <a:ext cx="6008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ค่า </a:t>
            </a:r>
            <a:r>
              <a:rPr lang="en-US" sz="2800" b="1" dirty="0" smtClean="0"/>
              <a:t>C.V.  </a:t>
            </a:r>
            <a:r>
              <a:rPr lang="th-TH" sz="2800" b="1" dirty="0" smtClean="0"/>
              <a:t>ไม่มีหน่วยทำให้เปรียบเทียบระหว่างข้อมูลได้ง่ายขึ้น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179512" y="18864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/>
              <a:t>10.1.3 การวัดการวัดลักษณะการกระจายตัวของข้อมูล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ความเบ้</a:t>
            </a:r>
            <a:r>
              <a:rPr lang="en-US" sz="3200" b="1" dirty="0" smtClean="0">
                <a:solidFill>
                  <a:srgbClr val="C00000"/>
                </a:solidFill>
              </a:rPr>
              <a:t> (</a:t>
            </a:r>
            <a:r>
              <a:rPr lang="en-US" sz="3200" b="1" dirty="0" err="1" smtClean="0">
                <a:solidFill>
                  <a:srgbClr val="C00000"/>
                </a:solidFill>
              </a:rPr>
              <a:t>Skewness</a:t>
            </a:r>
            <a:r>
              <a:rPr lang="en-US" sz="3200" b="1" dirty="0" smtClean="0">
                <a:solidFill>
                  <a:srgbClr val="C00000"/>
                </a:solidFill>
              </a:rPr>
              <a:t>)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512" y="692696"/>
            <a:ext cx="8727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คือ ลักษณะการกระจายตัวของข้อมูลเทียบกับกระจายตัวแบบปกติ </a:t>
            </a:r>
            <a:r>
              <a:rPr lang="en-US" sz="2800" b="1" dirty="0" smtClean="0"/>
              <a:t>(Normal distribution) </a:t>
            </a:r>
            <a:endParaRPr lang="th-TH" sz="2800" b="1" dirty="0"/>
          </a:p>
        </p:txBody>
      </p:sp>
      <p:grpSp>
        <p:nvGrpSpPr>
          <p:cNvPr id="2" name="Group 18"/>
          <p:cNvGrpSpPr/>
          <p:nvPr/>
        </p:nvGrpSpPr>
        <p:grpSpPr>
          <a:xfrm>
            <a:off x="224372" y="1484784"/>
            <a:ext cx="3627548" cy="2085611"/>
            <a:chOff x="1148557" y="2639533"/>
            <a:chExt cx="2220364" cy="1276569"/>
          </a:xfrm>
        </p:grpSpPr>
        <p:pic>
          <p:nvPicPr>
            <p:cNvPr id="19459" name="Picture 3" descr="Skewness"/>
            <p:cNvPicPr>
              <a:picLocks noChangeAspect="1" noChangeArrowheads="1"/>
            </p:cNvPicPr>
            <p:nvPr/>
          </p:nvPicPr>
          <p:blipFill>
            <a:blip r:embed="rId2" cstate="print"/>
            <a:srcRect r="47743" b="15681"/>
            <a:stretch>
              <a:fillRect/>
            </a:stretch>
          </p:blipFill>
          <p:spPr bwMode="auto">
            <a:xfrm>
              <a:off x="1148557" y="2639533"/>
              <a:ext cx="2220364" cy="1276569"/>
            </a:xfrm>
            <a:prstGeom prst="rect">
              <a:avLst/>
            </a:prstGeom>
            <a:noFill/>
          </p:spPr>
        </p:pic>
        <p:cxnSp>
          <p:nvCxnSpPr>
            <p:cNvPr id="19463" name="AutoShape 7"/>
            <p:cNvCxnSpPr>
              <a:cxnSpLocks noChangeShapeType="1"/>
            </p:cNvCxnSpPr>
            <p:nvPr/>
          </p:nvCxnSpPr>
          <p:spPr bwMode="auto">
            <a:xfrm flipH="1">
              <a:off x="2009774" y="3598705"/>
              <a:ext cx="27373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3" name="Group 19"/>
          <p:cNvGrpSpPr/>
          <p:nvPr/>
        </p:nvGrpSpPr>
        <p:grpSpPr>
          <a:xfrm>
            <a:off x="4729723" y="1484784"/>
            <a:ext cx="3370669" cy="2016224"/>
            <a:chOff x="7668344" y="4725144"/>
            <a:chExt cx="2160663" cy="1292438"/>
          </a:xfrm>
        </p:grpSpPr>
        <p:pic>
          <p:nvPicPr>
            <p:cNvPr id="19460" name="Picture 4" descr="Skewness"/>
            <p:cNvPicPr>
              <a:picLocks noChangeAspect="1" noChangeArrowheads="1"/>
            </p:cNvPicPr>
            <p:nvPr/>
          </p:nvPicPr>
          <p:blipFill>
            <a:blip r:embed="rId2" cstate="print"/>
            <a:srcRect l="49149" b="14633"/>
            <a:stretch>
              <a:fillRect/>
            </a:stretch>
          </p:blipFill>
          <p:spPr bwMode="auto">
            <a:xfrm>
              <a:off x="7668344" y="4725144"/>
              <a:ext cx="2160663" cy="1292438"/>
            </a:xfrm>
            <a:prstGeom prst="rect">
              <a:avLst/>
            </a:prstGeom>
            <a:noFill/>
          </p:spPr>
        </p:pic>
        <p:cxnSp>
          <p:nvCxnSpPr>
            <p:cNvPr id="19464" name="AutoShape 8"/>
            <p:cNvCxnSpPr>
              <a:cxnSpLocks noChangeShapeType="1"/>
            </p:cNvCxnSpPr>
            <p:nvPr/>
          </p:nvCxnSpPr>
          <p:spPr bwMode="auto">
            <a:xfrm>
              <a:off x="8706758" y="5720499"/>
              <a:ext cx="273735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52475" y="3789040"/>
            <a:ext cx="371546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800" b="1" dirty="0" smtClean="0"/>
              <a:t>ข้อมูลกระจายจากปกติไปทางด้านซ้าย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800" b="1" dirty="0" smtClean="0"/>
              <a:t>เรียกว่า เบ้ซ้ายหรือมีความเบ้เป็นลบ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860032" y="3789040"/>
            <a:ext cx="371546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800" b="1" dirty="0" smtClean="0"/>
              <a:t>ข้อมูลกระจายจากปกติไปทางด้านขวา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800" b="1" dirty="0" smtClean="0"/>
              <a:t>เรียกว่า เบ้ขวาหรือมีความเบ้เป็นบวก</a:t>
            </a:r>
          </a:p>
        </p:txBody>
      </p:sp>
      <p:grpSp>
        <p:nvGrpSpPr>
          <p:cNvPr id="4" name="Group 16"/>
          <p:cNvGrpSpPr/>
          <p:nvPr/>
        </p:nvGrpSpPr>
        <p:grpSpPr>
          <a:xfrm>
            <a:off x="428596" y="5429264"/>
            <a:ext cx="2622834" cy="1077218"/>
            <a:chOff x="2669246" y="5232102"/>
            <a:chExt cx="2622834" cy="1077218"/>
          </a:xfrm>
        </p:grpSpPr>
        <p:sp>
          <p:nvSpPr>
            <p:cNvPr id="23" name="TextBox 22"/>
            <p:cNvSpPr txBox="1"/>
            <p:nvPr/>
          </p:nvSpPr>
          <p:spPr>
            <a:xfrm>
              <a:off x="2669246" y="5232102"/>
              <a:ext cx="262283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err="1" smtClean="0">
                  <a:solidFill>
                    <a:srgbClr val="C00000"/>
                  </a:solidFill>
                </a:rPr>
                <a:t>Skewness</a:t>
              </a:r>
              <a:r>
                <a:rPr lang="en-US" sz="3200" b="1" dirty="0" smtClean="0">
                  <a:solidFill>
                    <a:srgbClr val="C00000"/>
                  </a:solidFill>
                </a:rPr>
                <a:t> Statistic</a:t>
              </a:r>
              <a:endParaRPr lang="th-TH" sz="32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en-US" sz="3200" b="1" dirty="0" err="1" smtClean="0">
                  <a:solidFill>
                    <a:srgbClr val="C00000"/>
                  </a:solidFill>
                </a:rPr>
                <a:t>Skewness</a:t>
              </a:r>
              <a:r>
                <a:rPr lang="en-US" sz="3200" b="1" dirty="0" smtClean="0">
                  <a:solidFill>
                    <a:srgbClr val="C00000"/>
                  </a:solidFill>
                </a:rPr>
                <a:t> Std. Error </a:t>
              </a:r>
              <a:endParaRPr lang="th-TH" sz="32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769394" y="5736158"/>
              <a:ext cx="237626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285852" y="4929198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การแปลผลใช้การคำนวณจากค่าที่ได้จากโปรแกรม </a:t>
            </a:r>
            <a:r>
              <a:rPr lang="en-US" sz="3200" b="1" dirty="0" smtClean="0"/>
              <a:t>SPSS </a:t>
            </a:r>
            <a:r>
              <a:rPr lang="th-TH" sz="3200" b="1" dirty="0" smtClean="0"/>
              <a:t>ได้แก่</a:t>
            </a:r>
            <a:endParaRPr lang="th-TH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214678" y="5572140"/>
            <a:ext cx="5357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/>
              <a:t>หากอยู่ในค่า +/- 1.96 </a:t>
            </a:r>
            <a:r>
              <a:rPr lang="en-US" sz="2800" b="1" dirty="0" smtClean="0"/>
              <a:t> </a:t>
            </a:r>
            <a:r>
              <a:rPr lang="th-TH" sz="2800" b="1" dirty="0" smtClean="0"/>
              <a:t>แสดงว่าความเบ้เป็นปกติ</a:t>
            </a:r>
          </a:p>
          <a:p>
            <a:pPr algn="ctr"/>
            <a:r>
              <a:rPr lang="th-TH" sz="2800" b="1" dirty="0" smtClean="0"/>
              <a:t>ที่ความเชื่อมั่นร้อยละ 95</a:t>
            </a:r>
            <a:endParaRPr lang="th-TH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1472" y="1428736"/>
            <a:ext cx="1709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</a:rPr>
              <a:t>Skewness</a:t>
            </a:r>
            <a:r>
              <a:rPr lang="en-US" sz="3200" b="1" dirty="0" smtClean="0">
                <a:solidFill>
                  <a:srgbClr val="C00000"/>
                </a:solidFill>
              </a:rPr>
              <a:t> &lt; 0</a:t>
            </a:r>
            <a:endParaRPr lang="th-TH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6572264" y="1643050"/>
            <a:ext cx="1709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C00000"/>
                </a:solidFill>
              </a:rPr>
              <a:t>Skewness</a:t>
            </a:r>
            <a:r>
              <a:rPr lang="en-US" sz="3200" b="1" dirty="0" smtClean="0">
                <a:solidFill>
                  <a:srgbClr val="C00000"/>
                </a:solidFill>
              </a:rPr>
              <a:t> &gt; 0</a:t>
            </a:r>
            <a:endParaRPr lang="th-TH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179512" y="18864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/>
              <a:t>10.1.3 การวัดการวัดลักษณะการกระจายตัวของข้อมูล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ความโด่ง </a:t>
            </a:r>
            <a:r>
              <a:rPr lang="en-US" sz="3200" b="1" dirty="0" smtClean="0">
                <a:solidFill>
                  <a:srgbClr val="C00000"/>
                </a:solidFill>
              </a:rPr>
              <a:t>(Kurtosis) 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87624" y="2780928"/>
            <a:ext cx="13681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rdia New" pitchFamily="34" charset="-34"/>
                <a:ea typeface="Angsana New" pitchFamily="18" charset="-34"/>
                <a:cs typeface="Cordia New" pitchFamily="34" charset="-34"/>
              </a:rPr>
              <a:t> </a:t>
            </a:r>
            <a:r>
              <a:rPr lang="th-TH" sz="2800" b="1" dirty="0" smtClean="0"/>
              <a:t>ข้อมูลปกติ </a:t>
            </a:r>
          </a:p>
        </p:txBody>
      </p:sp>
      <p:pic>
        <p:nvPicPr>
          <p:cNvPr id="20485" name="Picture 5" descr="kurtosis"/>
          <p:cNvPicPr>
            <a:picLocks noChangeAspect="1" noChangeArrowheads="1"/>
          </p:cNvPicPr>
          <p:nvPr/>
        </p:nvPicPr>
        <p:blipFill>
          <a:blip r:embed="rId2" cstate="print"/>
          <a:srcRect l="2173" t="11809" r="3226" b="24362"/>
          <a:stretch>
            <a:fillRect/>
          </a:stretch>
        </p:blipFill>
        <p:spPr bwMode="auto">
          <a:xfrm>
            <a:off x="755576" y="908720"/>
            <a:ext cx="7007665" cy="1800200"/>
          </a:xfrm>
          <a:prstGeom prst="rect">
            <a:avLst/>
          </a:prstGeom>
          <a:noFill/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724128" y="2780928"/>
            <a:ext cx="2160240" cy="416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800" b="1" dirty="0" smtClean="0"/>
              <a:t>ข้อมูลมีความโด่งน้อย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275856" y="2780928"/>
            <a:ext cx="2232248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th-TH" sz="2800" b="1" dirty="0" smtClean="0"/>
              <a:t>ข้อมูลมีความโด่งมาก</a:t>
            </a:r>
            <a:endParaRPr lang="en-US" sz="2800" b="1" dirty="0" smtClean="0"/>
          </a:p>
        </p:txBody>
      </p:sp>
      <p:grpSp>
        <p:nvGrpSpPr>
          <p:cNvPr id="2" name="Group 17"/>
          <p:cNvGrpSpPr/>
          <p:nvPr/>
        </p:nvGrpSpPr>
        <p:grpSpPr>
          <a:xfrm>
            <a:off x="3000364" y="4143380"/>
            <a:ext cx="2517036" cy="1077218"/>
            <a:chOff x="2938169" y="3552111"/>
            <a:chExt cx="2517036" cy="1077218"/>
          </a:xfrm>
        </p:grpSpPr>
        <p:sp>
          <p:nvSpPr>
            <p:cNvPr id="14" name="TextBox 13"/>
            <p:cNvSpPr txBox="1"/>
            <p:nvPr/>
          </p:nvSpPr>
          <p:spPr>
            <a:xfrm>
              <a:off x="2938169" y="3552111"/>
              <a:ext cx="251703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C00000"/>
                  </a:solidFill>
                </a:rPr>
                <a:t>Kurtosis Statistic</a:t>
              </a:r>
              <a:endParaRPr lang="th-TH" sz="32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en-US" sz="3200" b="1" dirty="0" smtClean="0">
                  <a:solidFill>
                    <a:srgbClr val="C00000"/>
                  </a:solidFill>
                </a:rPr>
                <a:t>Kurtosis Std. Error </a:t>
              </a:r>
              <a:endParaRPr lang="th-TH" sz="32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985418" y="4056167"/>
              <a:ext cx="2376264" cy="0"/>
            </a:xfrm>
            <a:prstGeom prst="line">
              <a:avLst/>
            </a:prstGeom>
            <a:ln w="25400">
              <a:solidFill>
                <a:schemeClr val="tx1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35177" y="3429000"/>
            <a:ext cx="7980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/>
              <a:t>การแปลผลใช้การคำนวณจากค่าที่ได้จากโปรแกรม </a:t>
            </a:r>
            <a:r>
              <a:rPr lang="en-US" sz="3200" b="1" dirty="0" smtClean="0"/>
              <a:t>SPSS </a:t>
            </a:r>
            <a:r>
              <a:rPr lang="th-TH" sz="3200" b="1" dirty="0" smtClean="0"/>
              <a:t>ได้แก่</a:t>
            </a:r>
            <a:endParaRPr lang="th-TH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5429264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/>
              <a:t>หากอยู่ในค่า +/- 1.96 แสดงว่าความโด่งเป็นปกติ</a:t>
            </a:r>
          </a:p>
          <a:p>
            <a:pPr algn="ctr"/>
            <a:r>
              <a:rPr lang="th-TH" sz="3200" b="1" dirty="0" smtClean="0"/>
              <a:t>ที่ความเชื่อมั่นร้อยละ 95</a:t>
            </a:r>
            <a:endParaRPr lang="th-TH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000100" y="1071546"/>
            <a:ext cx="1603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Kurtosis</a:t>
            </a:r>
            <a:r>
              <a:rPr lang="th-TH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= 0</a:t>
            </a:r>
            <a:endParaRPr lang="th-TH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3428992" y="642918"/>
            <a:ext cx="1603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Kurtosis</a:t>
            </a:r>
            <a:r>
              <a:rPr lang="th-TH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&gt; 0</a:t>
            </a:r>
            <a:endParaRPr lang="th-TH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857884" y="1357298"/>
            <a:ext cx="16033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Kurtosis</a:t>
            </a:r>
            <a:r>
              <a:rPr lang="th-TH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&lt; 0</a:t>
            </a:r>
            <a:endParaRPr lang="th-TH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7651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/>
              <a:t>การวัดการวัดลักษณะการกระจายตัวของข้อมูล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ความโด่ง </a:t>
            </a:r>
            <a:r>
              <a:rPr lang="en-US" sz="3200" b="1" dirty="0" smtClean="0">
                <a:solidFill>
                  <a:srgbClr val="C00000"/>
                </a:solidFill>
              </a:rPr>
              <a:t>(Kurtosis) 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857232"/>
            <a:ext cx="537198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ในหนังสือบางเล่ม ระบุว่า</a:t>
            </a:r>
          </a:p>
          <a:p>
            <a:r>
              <a:rPr lang="en-US" sz="3600" b="1" dirty="0" smtClean="0"/>
              <a:t>Kurtosis = 3 </a:t>
            </a:r>
            <a:r>
              <a:rPr lang="th-TH" sz="3600" b="1" dirty="0" smtClean="0"/>
              <a:t>แสดงว่าความโด่งปกติ</a:t>
            </a:r>
          </a:p>
          <a:p>
            <a:r>
              <a:rPr lang="en-US" sz="3600" b="1" dirty="0" smtClean="0"/>
              <a:t>Kurtosis &gt; 3 </a:t>
            </a:r>
            <a:r>
              <a:rPr lang="th-TH" sz="3600" b="1" dirty="0" smtClean="0"/>
              <a:t>แสดงว่าความโด่งมากว่าปกติ</a:t>
            </a:r>
          </a:p>
          <a:p>
            <a:r>
              <a:rPr lang="en-US" sz="3600" b="1" dirty="0" smtClean="0"/>
              <a:t>Kurtosis &lt; 3 </a:t>
            </a:r>
            <a:r>
              <a:rPr lang="th-TH" sz="3600" b="1" dirty="0" smtClean="0"/>
              <a:t>แสดงว่าความโด่งน้อยปกติ</a:t>
            </a:r>
          </a:p>
          <a:p>
            <a:r>
              <a:rPr lang="th-TH" sz="3600" b="1" dirty="0" smtClean="0"/>
              <a:t>เนื่องจากใช้ค่า </a:t>
            </a:r>
            <a:r>
              <a:rPr lang="en-US" sz="3600" b="1" dirty="0" smtClean="0"/>
              <a:t>Kurtosis </a:t>
            </a:r>
            <a:r>
              <a:rPr lang="th-TH" sz="3600" b="1" dirty="0" smtClean="0"/>
              <a:t>ในการแปลผล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14686" y="3714752"/>
            <a:ext cx="687880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แต่ในโปรแกรม </a:t>
            </a:r>
            <a:r>
              <a:rPr lang="en-US" sz="3600" b="1" dirty="0" smtClean="0"/>
              <a:t>SPSS </a:t>
            </a:r>
            <a:r>
              <a:rPr lang="th-TH" sz="3600" b="1" dirty="0" smtClean="0"/>
              <a:t>จะแสดงเป็นค่า </a:t>
            </a:r>
            <a:r>
              <a:rPr lang="en-US" sz="3600" b="1" dirty="0" smtClean="0"/>
              <a:t>Excess Kurtosis</a:t>
            </a:r>
            <a:r>
              <a:rPr lang="th-TH" sz="3600" b="1" dirty="0" smtClean="0"/>
              <a:t/>
            </a:r>
            <a:br>
              <a:rPr lang="th-TH" sz="3600" b="1" dirty="0" smtClean="0"/>
            </a:br>
            <a:r>
              <a:rPr lang="th-TH" sz="3600" b="1" dirty="0" smtClean="0"/>
              <a:t>จึงใช้วิธีการแปลผลดังนี้</a:t>
            </a:r>
          </a:p>
          <a:p>
            <a:r>
              <a:rPr lang="en-US" sz="3600" b="1" dirty="0" smtClean="0"/>
              <a:t>Kurtosis = </a:t>
            </a:r>
            <a:r>
              <a:rPr lang="th-TH" sz="3600" b="1" dirty="0" smtClean="0"/>
              <a:t>0</a:t>
            </a:r>
            <a:r>
              <a:rPr lang="en-US" sz="3600" b="1" dirty="0" smtClean="0"/>
              <a:t> </a:t>
            </a:r>
            <a:r>
              <a:rPr lang="th-TH" sz="3600" b="1" dirty="0" smtClean="0"/>
              <a:t>แสดงว่าความโด่งปกติ</a:t>
            </a:r>
          </a:p>
          <a:p>
            <a:r>
              <a:rPr lang="en-US" sz="3600" b="1" dirty="0" smtClean="0"/>
              <a:t>Kurtosis &gt; </a:t>
            </a:r>
            <a:r>
              <a:rPr lang="th-TH" sz="3600" b="1" dirty="0" smtClean="0"/>
              <a:t>0</a:t>
            </a:r>
            <a:r>
              <a:rPr lang="en-US" sz="3600" b="1" dirty="0" smtClean="0"/>
              <a:t> </a:t>
            </a:r>
            <a:r>
              <a:rPr lang="th-TH" sz="3600" b="1" dirty="0" smtClean="0"/>
              <a:t>แสดงว่าความโด่งมากว่าปกติ</a:t>
            </a:r>
          </a:p>
          <a:p>
            <a:r>
              <a:rPr lang="en-US" sz="3600" b="1" dirty="0" smtClean="0"/>
              <a:t>Kurtosis &lt; </a:t>
            </a:r>
            <a:r>
              <a:rPr lang="th-TH" sz="3600" b="1" dirty="0" smtClean="0"/>
              <a:t>0</a:t>
            </a:r>
            <a:r>
              <a:rPr lang="en-US" sz="3600" b="1" dirty="0" smtClean="0"/>
              <a:t> </a:t>
            </a:r>
            <a:r>
              <a:rPr lang="th-TH" sz="3600" b="1" dirty="0" smtClean="0"/>
              <a:t>แสดงว่าความโด่งน้อยปกติ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179512" y="188640"/>
            <a:ext cx="7651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/>
              <a:t>การวิเคราะห์สถิติเชิงพรรณนาโดยใช้โปรแกรม </a:t>
            </a:r>
            <a:r>
              <a:rPr lang="en-US" sz="3200" b="1" dirty="0" smtClean="0"/>
              <a:t>SPSS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691680" y="849090"/>
            <a:ext cx="532859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22531" name="Picture 3" descr="10-1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8068" y="2348880"/>
            <a:ext cx="4067670" cy="3600400"/>
          </a:xfrm>
          <a:prstGeom prst="rect">
            <a:avLst/>
          </a:prstGeom>
          <a:noFill/>
        </p:spPr>
      </p:pic>
      <p:pic>
        <p:nvPicPr>
          <p:cNvPr id="8" name="Picture 7" descr="10-3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268760"/>
            <a:ext cx="4553114" cy="3045303"/>
          </a:xfrm>
          <a:prstGeom prst="rect">
            <a:avLst/>
          </a:prstGeom>
        </p:spPr>
      </p:pic>
      <p:cxnSp>
        <p:nvCxnSpPr>
          <p:cNvPr id="22532" name="AutoShape 4"/>
          <p:cNvCxnSpPr>
            <a:cxnSpLocks noChangeShapeType="1"/>
          </p:cNvCxnSpPr>
          <p:nvPr/>
        </p:nvCxnSpPr>
        <p:spPr bwMode="auto">
          <a:xfrm>
            <a:off x="4644008" y="1700808"/>
            <a:ext cx="1224136" cy="576064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9" name="Rectangle 8"/>
          <p:cNvSpPr/>
          <p:nvPr/>
        </p:nvSpPr>
        <p:spPr>
          <a:xfrm>
            <a:off x="179512" y="188640"/>
            <a:ext cx="76511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/>
              <a:t>การวิเคราะห์สถิติเชิงพรรณนาโดยใช้โปรแกรม </a:t>
            </a:r>
            <a:r>
              <a:rPr lang="en-US" sz="3200" b="1" dirty="0" smtClean="0"/>
              <a:t>SPSS</a:t>
            </a:r>
            <a:endParaRPr lang="th-TH" sz="3200" b="1" dirty="0" smtClean="0">
              <a:solidFill>
                <a:srgbClr val="C00000"/>
              </a:solidFill>
            </a:endParaRP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691680" y="849090"/>
            <a:ext cx="5328592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23554" name="Picture 2" descr="10-1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240360" cy="508848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779912" y="1556792"/>
            <a:ext cx="511256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1. ค่า </a:t>
            </a:r>
            <a:r>
              <a:rPr lang="en-US" sz="2000" b="1" dirty="0" smtClean="0"/>
              <a:t>Mean = 630 </a:t>
            </a:r>
            <a:r>
              <a:rPr lang="th-TH" sz="2000" b="1" dirty="0" smtClean="0"/>
              <a:t>แต่ค่า</a:t>
            </a:r>
            <a:r>
              <a:rPr lang="en-US" sz="2000" b="1" dirty="0" smtClean="0"/>
              <a:t> Mode = 480</a:t>
            </a:r>
            <a:r>
              <a:rPr lang="th-TH" sz="2000" b="1" dirty="0" smtClean="0"/>
              <a:t> แสดงว่าข้อมูลที่ซ้ำ ๆ กันเป็นค่าต่ำ แต่ที่ค่า</a:t>
            </a:r>
            <a:r>
              <a:rPr lang="en-US" sz="2000" b="1" dirty="0" smtClean="0"/>
              <a:t> Mean </a:t>
            </a:r>
            <a:r>
              <a:rPr lang="th-TH" sz="2000" b="1" dirty="0" smtClean="0"/>
              <a:t>มีค่าสูง แสดงว่ามีข้อมูลบางส่วนที่มีค่าสูงผิดปกติ</a:t>
            </a:r>
            <a:br>
              <a:rPr lang="th-TH" sz="2000" b="1" dirty="0" smtClean="0"/>
            </a:br>
            <a:r>
              <a:rPr lang="th-TH" sz="2000" b="1" dirty="0" smtClean="0"/>
              <a:t>2. ค่า </a:t>
            </a:r>
            <a:r>
              <a:rPr lang="en-US" sz="2000" b="1" dirty="0" smtClean="0"/>
              <a:t>Std. Deviation = 200 </a:t>
            </a:r>
            <a:r>
              <a:rPr lang="th-TH" sz="2000" b="1" dirty="0" smtClean="0"/>
              <a:t>ในขณะที่ค่า </a:t>
            </a:r>
            <a:r>
              <a:rPr lang="en-US" sz="2000" b="1" dirty="0" smtClean="0"/>
              <a:t>Mean </a:t>
            </a:r>
            <a:r>
              <a:rPr lang="th-TH" sz="2000" b="1" dirty="0" smtClean="0"/>
              <a:t>630 แสดงว่า</a:t>
            </a:r>
            <a:br>
              <a:rPr lang="th-TH" sz="2000" b="1" dirty="0" smtClean="0"/>
            </a:br>
            <a:r>
              <a:rPr lang="th-TH" sz="2000" b="1" dirty="0" smtClean="0"/>
              <a:t>ข้อมูลกระจายตัวจากศูนย์กลางมาก</a:t>
            </a:r>
            <a:br>
              <a:rPr lang="th-TH" sz="2000" b="1" dirty="0" smtClean="0"/>
            </a:br>
            <a:r>
              <a:rPr lang="th-TH" sz="2000" b="1" dirty="0" smtClean="0"/>
              <a:t>3. </a:t>
            </a:r>
            <a:r>
              <a:rPr lang="en-US" sz="2000" b="1" dirty="0" err="1" smtClean="0"/>
              <a:t>Skewness</a:t>
            </a:r>
            <a:r>
              <a:rPr lang="en-US" sz="2000" b="1" dirty="0" smtClean="0"/>
              <a:t>  = .301 </a:t>
            </a:r>
            <a:r>
              <a:rPr lang="th-TH" sz="2000" b="1" dirty="0" smtClean="0"/>
              <a:t>มีค่าเป็น + แสดงว่าข้อมูลเบ้ไปจากปกติไปทางขวา แสดงว่าข้อมูลที่มีค่ามากมีจำนวนมากกว่าปกติ </a:t>
            </a:r>
            <a:endParaRPr lang="en-US" sz="2000" b="1" dirty="0" smtClean="0"/>
          </a:p>
          <a:p>
            <a:r>
              <a:rPr lang="th-TH" sz="2000" b="1" dirty="0" smtClean="0"/>
              <a:t>และ .301/.687 </a:t>
            </a:r>
            <a:r>
              <a:rPr lang="en-US" sz="2000" b="1" dirty="0" smtClean="0"/>
              <a:t>= .44 </a:t>
            </a:r>
            <a:r>
              <a:rPr lang="th-TH" sz="2000" b="1" dirty="0" smtClean="0"/>
              <a:t>อยู่ในช่วง +/- 1.96 แสดงว่ายอมรับได้ว่าการกระจายตัวไม่ผิดปกติ (ความเชื่อมั่นร้อยละ 95) </a:t>
            </a:r>
            <a:br>
              <a:rPr lang="th-TH" sz="2000" b="1" dirty="0" smtClean="0"/>
            </a:br>
            <a:r>
              <a:rPr lang="th-TH" sz="2000" b="1" dirty="0" smtClean="0"/>
              <a:t>4. </a:t>
            </a:r>
            <a:r>
              <a:rPr lang="en-US" sz="2000" b="1" dirty="0" smtClean="0"/>
              <a:t>Kurtosis = </a:t>
            </a:r>
            <a:r>
              <a:rPr lang="th-TH" sz="2000" b="1" dirty="0" smtClean="0"/>
              <a:t>-.795 มีค่าน้อยกว่า 0 แสดงว่า ความโด่งน้อยกว่าปกติ </a:t>
            </a:r>
            <a:br>
              <a:rPr lang="th-TH" sz="2000" b="1" dirty="0" smtClean="0"/>
            </a:br>
            <a:r>
              <a:rPr lang="th-TH" sz="2000" b="1" dirty="0" smtClean="0"/>
              <a:t>และ -.795/1.334 </a:t>
            </a:r>
            <a:r>
              <a:rPr lang="en-US" sz="2000" b="1" dirty="0" smtClean="0"/>
              <a:t>= -.60 </a:t>
            </a:r>
            <a:r>
              <a:rPr lang="th-TH" sz="2000" b="1" dirty="0" smtClean="0"/>
              <a:t>อยู่ในช่วง +/- 1.96 แสดงว่ายอมรับได้ว่าการความโด่งไม่ผิดปกติ (ความเชื่อมั่นร้อยละ 95)</a:t>
            </a:r>
          </a:p>
          <a:p>
            <a:r>
              <a:rPr lang="th-TH" sz="2000" b="1" dirty="0" smtClean="0"/>
              <a:t>5. จะเห็นได้ว่าการกระจายตัวอาจไม่ผิดปกติ แต่ค่า</a:t>
            </a:r>
            <a:br>
              <a:rPr lang="th-TH" sz="2000" b="1" dirty="0" smtClean="0"/>
            </a:br>
            <a:r>
              <a:rPr lang="th-TH" sz="2000" b="1" dirty="0" smtClean="0"/>
              <a:t> </a:t>
            </a:r>
            <a:r>
              <a:rPr lang="en-US" sz="2000" b="1" dirty="0" smtClean="0"/>
              <a:t>Std. Deviation </a:t>
            </a:r>
            <a:r>
              <a:rPr lang="th-TH" sz="2000" b="1" dirty="0" smtClean="0"/>
              <a:t>ค่อนข้างสูง แสดงให้เห็นว่ากลุ่มตัวอย่าง</a:t>
            </a:r>
            <a:br>
              <a:rPr lang="th-TH" sz="2000" b="1" dirty="0" smtClean="0"/>
            </a:br>
            <a:r>
              <a:rPr lang="th-TH" sz="2000" b="1" dirty="0" smtClean="0"/>
              <a:t>มีความแตกต่างกันมาก ดังนั้นจึงควรพิจารณาแบ่งกลุ่มในการเก็บข้อมูล</a:t>
            </a:r>
            <a:br>
              <a:rPr lang="th-TH" sz="2000" b="1" dirty="0" smtClean="0"/>
            </a:br>
            <a:r>
              <a:rPr lang="th-TH" sz="2000" b="1" dirty="0" smtClean="0"/>
              <a:t>และวิเคราะห์แยกรายกลุ่ม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249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10.2 การประยุกต์ใช้สถิติเชิงพรรณนา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1942" y="600055"/>
            <a:ext cx="4293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10.2.1 การแปลความหมายค่าเฉลี่ยเลขคณิต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42851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การแปลความหมายค่าเฉลี่ยเลขคณิต</a:t>
            </a:r>
            <a:endParaRPr lang="en-US" sz="32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27584" y="1844824"/>
            <a:ext cx="70246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ท่านมีความพึงพอใจต่อการต้อนรับของโรงแรมอย่างไร</a:t>
            </a:r>
            <a:endParaRPr lang="en-US" sz="2800" b="1" dirty="0" smtClean="0"/>
          </a:p>
          <a:p>
            <a:r>
              <a:rPr lang="en-US" sz="2800" b="1" dirty="0" smtClean="0"/>
              <a:t>       </a:t>
            </a:r>
            <a:r>
              <a:rPr lang="en-US" b="1" dirty="0" smtClean="0">
                <a:sym typeface="Wingdings"/>
              </a:rPr>
              <a:t></a:t>
            </a:r>
            <a:r>
              <a:rPr lang="th-TH" sz="2800" b="1" dirty="0" smtClean="0"/>
              <a:t> พอใจมาก    </a:t>
            </a:r>
            <a:r>
              <a:rPr lang="en-US" b="1" dirty="0" smtClean="0">
                <a:sym typeface="Wingdings"/>
              </a:rPr>
              <a:t></a:t>
            </a:r>
            <a:r>
              <a:rPr lang="th-TH" sz="2800" b="1" dirty="0" smtClean="0"/>
              <a:t>  พอใจ    </a:t>
            </a:r>
            <a:r>
              <a:rPr lang="en-US" b="1" dirty="0" smtClean="0">
                <a:sym typeface="Wingdings"/>
              </a:rPr>
              <a:t></a:t>
            </a:r>
            <a:r>
              <a:rPr lang="th-TH" sz="2800" b="1" dirty="0" smtClean="0"/>
              <a:t> เฉย ๆ    </a:t>
            </a:r>
            <a:r>
              <a:rPr lang="en-US" b="1" dirty="0" smtClean="0">
                <a:sym typeface="Wingdings"/>
              </a:rPr>
              <a:t></a:t>
            </a:r>
            <a:r>
              <a:rPr lang="th-TH" b="1" dirty="0" smtClean="0">
                <a:sym typeface="Wingdings"/>
              </a:rPr>
              <a:t> </a:t>
            </a:r>
            <a:r>
              <a:rPr lang="th-TH" sz="2800" b="1" dirty="0" smtClean="0"/>
              <a:t>ไม่พอใจ   </a:t>
            </a:r>
            <a:r>
              <a:rPr lang="en-US" b="1" dirty="0" smtClean="0">
                <a:sym typeface="Wingdings"/>
              </a:rPr>
              <a:t></a:t>
            </a:r>
            <a:r>
              <a:rPr lang="th-TH" sz="2800" b="1" dirty="0" smtClean="0"/>
              <a:t> ไม่พอใจมาก</a:t>
            </a:r>
            <a:endParaRPr lang="en-US" sz="2800" b="1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914400" y="2865130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หาระดับคะแนนเพื่อแบ่งช่วง โดยใช้ค่าสูงสุด ลบด้วยค่าต่ำสุด แล้วหารด้วยจำนวนช่วงหรือระดับที่ต้องการแปลผล </a:t>
            </a:r>
            <a:br>
              <a:rPr lang="th-TH" sz="2000" b="1" dirty="0" smtClean="0"/>
            </a:br>
            <a:r>
              <a:rPr lang="th-TH" sz="2000" b="1" dirty="0" smtClean="0"/>
              <a:t>แล้วนำระดับคะแนนที่ได้บวกเข้ากับคะแนนต่ำสุดไปจนครบจำนวน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117896" y="3645024"/>
            <a:ext cx="80975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เช่น ข้อคำถามมีคะแนน 1-5 และต้องการแปลผลแบบ 5 ระดับ ได้ช่วงคะแนน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= (5-1)/5 = .8</a:t>
            </a:r>
            <a:endParaRPr lang="th-TH" sz="2400" b="1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/>
              <a:t>ค่าคะแนนเฉลี่ยตั้งแต่ </a:t>
            </a:r>
            <a:r>
              <a:rPr lang="en-US" sz="2800" b="1" dirty="0" smtClean="0"/>
              <a:t>1.00-1.</a:t>
            </a:r>
            <a:r>
              <a:rPr lang="th-TH" sz="2800" b="1" dirty="0" smtClean="0"/>
              <a:t>8</a:t>
            </a:r>
            <a:r>
              <a:rPr lang="en-US" sz="2800" b="1" dirty="0" smtClean="0"/>
              <a:t>0</a:t>
            </a:r>
            <a:r>
              <a:rPr lang="th-TH" sz="2800" b="1" dirty="0" smtClean="0"/>
              <a:t> หมายความว่า น้อยที่สุด</a:t>
            </a:r>
            <a:endParaRPr lang="en-US" sz="28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/>
              <a:t>ค่าคะแนนเฉลี่ยตั้งแต่ </a:t>
            </a:r>
            <a:r>
              <a:rPr lang="en-US" sz="2800" b="1" dirty="0" smtClean="0"/>
              <a:t>1.8</a:t>
            </a:r>
            <a:r>
              <a:rPr lang="th-TH" sz="2800" b="1" dirty="0" smtClean="0"/>
              <a:t>1</a:t>
            </a:r>
            <a:r>
              <a:rPr lang="en-US" sz="2800" b="1" dirty="0" smtClean="0"/>
              <a:t>-2.60 </a:t>
            </a:r>
            <a:r>
              <a:rPr lang="th-TH" sz="2800" b="1" dirty="0" smtClean="0"/>
              <a:t>หมายความว่า น้อย</a:t>
            </a:r>
            <a:endParaRPr lang="en-US" sz="2800" b="1" dirty="0" smtClean="0"/>
          </a:p>
          <a:p>
            <a:r>
              <a:rPr lang="th-TH" sz="2800" b="1" dirty="0" smtClean="0"/>
              <a:t>ค่าคะแนนเฉลี่ยตั้งแต่ </a:t>
            </a:r>
            <a:r>
              <a:rPr lang="en-US" sz="2800" b="1" dirty="0" smtClean="0"/>
              <a:t>2.6</a:t>
            </a:r>
            <a:r>
              <a:rPr lang="th-TH" sz="2800" b="1" dirty="0" smtClean="0"/>
              <a:t>1</a:t>
            </a:r>
            <a:r>
              <a:rPr lang="en-US" sz="2800" b="1" dirty="0" smtClean="0"/>
              <a:t>-3.4</a:t>
            </a:r>
            <a:r>
              <a:rPr lang="th-TH" sz="2800" b="1" dirty="0" smtClean="0"/>
              <a:t>0 หมายความว่า</a:t>
            </a:r>
            <a:r>
              <a:rPr lang="en-US" sz="2800" b="1" dirty="0" smtClean="0"/>
              <a:t> </a:t>
            </a:r>
            <a:r>
              <a:rPr lang="th-TH" sz="2800" b="1" dirty="0" smtClean="0"/>
              <a:t>ปานกลาง</a:t>
            </a:r>
            <a:endParaRPr lang="en-US" sz="2800" b="1" dirty="0" smtClean="0"/>
          </a:p>
          <a:p>
            <a:r>
              <a:rPr lang="th-TH" sz="2800" b="1" dirty="0" smtClean="0"/>
              <a:t>ค่าคะแนนเฉลี่ยตั้งแต่ </a:t>
            </a:r>
            <a:r>
              <a:rPr lang="en-US" sz="2800" b="1" dirty="0" smtClean="0"/>
              <a:t>3.4</a:t>
            </a:r>
            <a:r>
              <a:rPr lang="th-TH" sz="2800" b="1" dirty="0" smtClean="0"/>
              <a:t>1</a:t>
            </a:r>
            <a:r>
              <a:rPr lang="en-US" sz="2800" b="1" dirty="0" smtClean="0"/>
              <a:t>-4.2</a:t>
            </a:r>
            <a:r>
              <a:rPr lang="th-TH" sz="2800" b="1" dirty="0" smtClean="0"/>
              <a:t>0 หมายความว่า มาก</a:t>
            </a:r>
            <a:endParaRPr lang="en-US" sz="2800" b="1" dirty="0" smtClean="0"/>
          </a:p>
          <a:p>
            <a:r>
              <a:rPr lang="th-TH" sz="2800" b="1" dirty="0" smtClean="0"/>
              <a:t>ค่าคะแนนเฉลี่ยตั้งแต่ </a:t>
            </a:r>
            <a:r>
              <a:rPr lang="en-US" sz="2800" b="1" dirty="0" smtClean="0"/>
              <a:t>4.2</a:t>
            </a:r>
            <a:r>
              <a:rPr lang="th-TH" sz="2800" b="1" dirty="0" smtClean="0"/>
              <a:t>1</a:t>
            </a:r>
            <a:r>
              <a:rPr lang="en-US" sz="2800" b="1" dirty="0" smtClean="0"/>
              <a:t>-5.0</a:t>
            </a:r>
            <a:r>
              <a:rPr lang="th-TH" sz="2800" b="1" dirty="0" smtClean="0"/>
              <a:t>0 หมายความว่า</a:t>
            </a:r>
            <a:r>
              <a:rPr lang="en-US" sz="2800" b="1" dirty="0" smtClean="0"/>
              <a:t> </a:t>
            </a:r>
            <a:r>
              <a:rPr lang="th-TH" sz="2800" b="1" dirty="0" smtClean="0"/>
              <a:t>มากที่สุด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6123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10.2.2 การพรรณนาผลการวิเคราะห์ความถี่และค่าเฉลี่ย</a:t>
            </a:r>
            <a:endParaRPr lang="en-US" sz="3200" b="1" dirty="0" smtClean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1030915"/>
            <a:ext cx="50405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1534971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ใช้ไฟล์ </a:t>
            </a:r>
            <a:r>
              <a:rPr lang="en-US" sz="2800" b="1" dirty="0" smtClean="0"/>
              <a:t>ThaiBiCycle.sav</a:t>
            </a:r>
            <a:endParaRPr lang="th-TH" sz="2800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763688" y="2626591"/>
          <a:ext cx="4560505" cy="1500668"/>
        </p:xfrm>
        <a:graphic>
          <a:graphicData uri="http://schemas.openxmlformats.org/drawingml/2006/table">
            <a:tbl>
              <a:tblPr/>
              <a:tblGrid>
                <a:gridCol w="912101"/>
                <a:gridCol w="960107"/>
                <a:gridCol w="864096"/>
                <a:gridCol w="912100"/>
                <a:gridCol w="912101"/>
              </a:tblGrid>
              <a:tr h="319852">
                <a:tc gridSpan="2">
                  <a:txBody>
                    <a:bodyPr/>
                    <a:lstStyle/>
                    <a:p>
                      <a:pPr algn="l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407" marR="9407" marT="94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เพศ</a:t>
                      </a:r>
                    </a:p>
                  </a:txBody>
                  <a:tcPr marL="9407" marR="9407" marT="94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อายุ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รายได้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N</a:t>
                      </a:r>
                    </a:p>
                  </a:txBody>
                  <a:tcPr marL="9407" marR="9407" marT="9407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Valid</a:t>
                      </a:r>
                    </a:p>
                  </a:txBody>
                  <a:tcPr marL="9407" marR="9407" marT="9407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74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Missing</a:t>
                      </a:r>
                    </a:p>
                  </a:txBody>
                  <a:tcPr marL="9407" marR="9407" marT="9407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148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Mean</a:t>
                      </a:r>
                    </a:p>
                  </a:txBody>
                  <a:tcPr marL="9407" marR="9407" marT="9407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1.43</a:t>
                      </a:r>
                    </a:p>
                  </a:txBody>
                  <a:tcPr marL="9407" marR="9407" marT="940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2.50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2.01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102455" y="4487299"/>
            <a:ext cx="7285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ผู้ตอบแบบสอบถามมีจำนวนทั้งสิ้น 410 คน ไม่พบข้อมูลขาดหาย 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1048442"/>
            <a:ext cx="50405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1552498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ใช้ไฟล์ </a:t>
            </a:r>
            <a:r>
              <a:rPr lang="en-US" sz="2800" b="1" dirty="0" smtClean="0"/>
              <a:t>ThaiBiCycle.sav</a:t>
            </a:r>
            <a:endParaRPr lang="th-TH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4216794"/>
            <a:ext cx="47275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ผู้ตอบแบบสอบถามทั้งหมด 410 คน </a:t>
            </a:r>
            <a:endParaRPr lang="en-US" sz="3200" b="1" dirty="0" smtClean="0"/>
          </a:p>
          <a:p>
            <a:r>
              <a:rPr lang="th-TH" sz="3200" b="1" dirty="0" smtClean="0"/>
              <a:t>เป็นเพศชาย 235 คน คิดเป็นร้อยละ 57.3 </a:t>
            </a:r>
            <a:endParaRPr lang="en-US" sz="3200" b="1" dirty="0" smtClean="0"/>
          </a:p>
          <a:p>
            <a:r>
              <a:rPr lang="th-TH" sz="3200" b="1" dirty="0" smtClean="0"/>
              <a:t>เป็นเพศหญิง 175 คน คิดเป็นร้อยละ 42.7 </a:t>
            </a:r>
            <a:endParaRPr lang="en-US" sz="3200" b="1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03648" y="2128562"/>
          <a:ext cx="7128792" cy="1866900"/>
        </p:xfrm>
        <a:graphic>
          <a:graphicData uri="http://schemas.openxmlformats.org/drawingml/2006/table">
            <a:tbl>
              <a:tblPr/>
              <a:tblGrid>
                <a:gridCol w="1188132"/>
                <a:gridCol w="1188132"/>
                <a:gridCol w="1188132"/>
                <a:gridCol w="1188132"/>
                <a:gridCol w="1188132"/>
                <a:gridCol w="1188132"/>
              </a:tblGrid>
              <a:tr h="323850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Valid 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Cumulative 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3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Valid</a:t>
                      </a:r>
                    </a:p>
                  </a:txBody>
                  <a:tcPr marL="9525" marR="9525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เพศชาย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235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57.3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57.3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57.3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เพศหญิง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175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42.7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42.7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Total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9512" y="188640"/>
            <a:ext cx="6123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10.2.2 การพรรณนาผลการวิเคราะห์ความถี่และค่าเฉลี่ย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836712"/>
            <a:ext cx="50405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1340768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ใช้ไฟล์ </a:t>
            </a:r>
            <a:r>
              <a:rPr lang="en-US" sz="2800" b="1" dirty="0" smtClean="0"/>
              <a:t>ThaiBiCycle.sav</a:t>
            </a:r>
            <a:endParaRPr lang="th-TH" sz="28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70384" y="1957938"/>
          <a:ext cx="7890048" cy="2251710"/>
        </p:xfrm>
        <a:graphic>
          <a:graphicData uri="http://schemas.openxmlformats.org/drawingml/2006/table">
            <a:tbl>
              <a:tblPr/>
              <a:tblGrid>
                <a:gridCol w="811741"/>
                <a:gridCol w="1389675"/>
                <a:gridCol w="1080120"/>
                <a:gridCol w="894814"/>
                <a:gridCol w="1448938"/>
                <a:gridCol w="2264760"/>
              </a:tblGrid>
              <a:tr h="323850"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Valid 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Cumulative 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5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Valid</a:t>
                      </a:r>
                    </a:p>
                  </a:txBody>
                  <a:tcPr marL="9525" marR="9525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น้อยกว่า 20 ปี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75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18.3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18.3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18.3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20-30 ปี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133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32.4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50.7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31-40 ปี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126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30.7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30.7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81.5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มากกว่า 40 ปี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76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18.5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Total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475656" y="4293096"/>
            <a:ext cx="67687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ผู้ตอบแบบสอบถาม</a:t>
            </a:r>
            <a:endParaRPr lang="en-US" sz="2800" b="1" dirty="0" smtClean="0"/>
          </a:p>
          <a:p>
            <a:r>
              <a:rPr lang="th-TH" sz="2800" b="1" dirty="0" smtClean="0"/>
              <a:t>มีอายุน้อยกว่า 20 ปี จำนวน 75 คน คิดเป็น</a:t>
            </a:r>
            <a:r>
              <a:rPr lang="en-US" sz="2800" b="1" dirty="0" smtClean="0"/>
              <a:t> </a:t>
            </a:r>
            <a:r>
              <a:rPr lang="th-TH" sz="2800" b="1" dirty="0" smtClean="0"/>
              <a:t>ร้อยละ 18.3 </a:t>
            </a:r>
            <a:endParaRPr lang="en-US" sz="2800" b="1" dirty="0" smtClean="0"/>
          </a:p>
          <a:p>
            <a:r>
              <a:rPr lang="th-TH" sz="2800" b="1" dirty="0" smtClean="0"/>
              <a:t>มีอายุระหว่าง 20-30 ปี จำนวน 133 คน คิดเป็นร้อยละ 32.4 </a:t>
            </a:r>
            <a:endParaRPr lang="en-US" sz="2800" b="1" dirty="0" smtClean="0"/>
          </a:p>
          <a:p>
            <a:r>
              <a:rPr lang="th-TH" sz="2800" b="1" dirty="0" smtClean="0"/>
              <a:t>มีอายุระหว่าง 31-40 ปี จำนวน 126 คน คิดเป็นร้อยละ 30.7 </a:t>
            </a:r>
            <a:endParaRPr lang="en-US" sz="2800" b="1" dirty="0" smtClean="0"/>
          </a:p>
          <a:p>
            <a:r>
              <a:rPr lang="th-TH" sz="2800" b="1" dirty="0" smtClean="0"/>
              <a:t>และผู้มีอายุมากกว่า 40 ปี จำนวน 76 คน คิดเป็นร้อยละ 18.5</a:t>
            </a:r>
            <a:r>
              <a:rPr lang="th-TH" sz="1600" dirty="0" smtClean="0"/>
              <a:t> </a:t>
            </a:r>
            <a:endParaRPr lang="th-TH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88640"/>
            <a:ext cx="6123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10.2.2 การพรรณนาผลการวิเคราะห์ความถี่และค่าเฉลี่ย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774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10.1 ธรรมชาติของสถิติเชิงพรรณนา (</a:t>
            </a:r>
            <a:r>
              <a:rPr lang="en-US" sz="3200" b="1" dirty="0" smtClean="0">
                <a:solidFill>
                  <a:schemeClr val="bg1"/>
                </a:solidFill>
              </a:rPr>
              <a:t>Descriptive statistics)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180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สถิติเพื่อการวิเคราะห์ข้อมูล</a:t>
            </a:r>
            <a:endParaRPr lang="en-US" sz="32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187624" y="2060848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 </a:t>
            </a:r>
            <a:r>
              <a:rPr lang="th-TH" sz="3200" b="1" dirty="0" smtClean="0"/>
              <a:t>สถิติเชิงพรรณนา</a:t>
            </a:r>
            <a:endParaRPr lang="en-US" sz="32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240252" y="4365104"/>
            <a:ext cx="2274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 </a:t>
            </a:r>
            <a:r>
              <a:rPr lang="th-TH" sz="3200" b="1" dirty="0" smtClean="0"/>
              <a:t>สถิติเชิงอนุมาน </a:t>
            </a:r>
            <a:endParaRPr lang="en-US" sz="32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781028" y="2708920"/>
            <a:ext cx="5501827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สถิติเชิงพรรณนาเป็นสถิติที่ใช้สรุปลักษณะของข้อมูลจำนวนมาก </a:t>
            </a:r>
            <a:endParaRPr lang="en-US" sz="2400" dirty="0" smtClean="0"/>
          </a:p>
          <a:p>
            <a:r>
              <a:rPr lang="th-TH" sz="2400" dirty="0" smtClean="0"/>
              <a:t>สถิติเชิงพรรณนาสามารถใช้วัด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แนวโน้มสู่ศูนย์กลาง </a:t>
            </a:r>
            <a:endParaRPr lang="en-US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การกระจายตัวของข้อมูล</a:t>
            </a:r>
            <a:endParaRPr lang="en-US" sz="28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763688" y="5013176"/>
            <a:ext cx="3421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สถิติเพื่อสร้างข้อสรุปเกี่ยวกับประชากร 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836712"/>
            <a:ext cx="50405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1340768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ใช้ไฟล์ </a:t>
            </a:r>
            <a:r>
              <a:rPr lang="en-US" sz="2800" b="1" dirty="0" smtClean="0"/>
              <a:t>ThaiBiCycle.sav</a:t>
            </a:r>
            <a:endParaRPr lang="th-TH" sz="28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9550" y="1961743"/>
          <a:ext cx="7992888" cy="2242185"/>
        </p:xfrm>
        <a:graphic>
          <a:graphicData uri="http://schemas.openxmlformats.org/drawingml/2006/table">
            <a:tbl>
              <a:tblPr/>
              <a:tblGrid>
                <a:gridCol w="1332148"/>
                <a:gridCol w="1836206"/>
                <a:gridCol w="1008112"/>
                <a:gridCol w="1152126"/>
                <a:gridCol w="1332148"/>
                <a:gridCol w="1332148"/>
              </a:tblGrid>
              <a:tr h="323850">
                <a:tc gridSpan="2">
                  <a:txBody>
                    <a:bodyPr/>
                    <a:lstStyle/>
                    <a:p>
                      <a:pPr algn="l" fontAlgn="b"/>
                      <a:r>
                        <a:rPr lang="th-TH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Frequency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Valid 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Cumulative Percent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 rowSpan="4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Valid</a:t>
                      </a:r>
                    </a:p>
                  </a:txBody>
                  <a:tcPr marL="9525" marR="9525" marT="9525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น้อยกว่า 10,000 บ/ด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138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33.7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33.7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33.7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10,000-20,000 บ/ด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131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65.6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มากกว่า 20,000 บ/ด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141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34.4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34.4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Total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100.0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th-TH" sz="2400" b="1" i="0" u="none" strike="noStrike" kern="1200" dirty="0">
                          <a:solidFill>
                            <a:srgbClr val="000000"/>
                          </a:solidFill>
                          <a:latin typeface="Angsana New" pitchFamily="18" charset="-34"/>
                          <a:ea typeface="+mn-ea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0912" y="4493438"/>
            <a:ext cx="79175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ผู้ตอบแบบสอบถาม</a:t>
            </a:r>
          </a:p>
          <a:p>
            <a:r>
              <a:rPr lang="th-TH" sz="2800" b="1" dirty="0" smtClean="0"/>
              <a:t>มีรายได้น้อยกว่า 10,000 บาทต่อเดือน จำนวน 138 คน คิดเป็นร้อยละ 33.7 </a:t>
            </a:r>
          </a:p>
          <a:p>
            <a:r>
              <a:rPr lang="th-TH" sz="2800" b="1" dirty="0" smtClean="0"/>
              <a:t>มีรายได้ระหว่าง 10,000-20,000 บาทต่อเดือน จำนวน 131 คน คิดเป็นร้อยละ 32.0 </a:t>
            </a:r>
          </a:p>
          <a:p>
            <a:r>
              <a:rPr lang="th-TH" sz="2800" b="1" dirty="0" smtClean="0"/>
              <a:t>และมีรายได้มากกว่า 20,000 บาทต่อเดือน จำนวน 141 คน คิดเป็นร้อยละ 34.4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188640"/>
            <a:ext cx="6123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10.2.2 การพรรณนาผลการวิเคราะห์ความถี่และค่าเฉลี่ย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836712"/>
            <a:ext cx="50405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1340768"/>
            <a:ext cx="2547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ใช้ไฟล์ </a:t>
            </a:r>
            <a:r>
              <a:rPr lang="en-US" sz="2800" b="1" dirty="0" smtClean="0"/>
              <a:t>ThaiBiCycle.sav</a:t>
            </a:r>
            <a:endParaRPr lang="th-TH" sz="2800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39552" y="1988840"/>
          <a:ext cx="8064896" cy="1500668"/>
        </p:xfrm>
        <a:graphic>
          <a:graphicData uri="http://schemas.openxmlformats.org/drawingml/2006/table">
            <a:tbl>
              <a:tblPr/>
              <a:tblGrid>
                <a:gridCol w="1086759"/>
                <a:gridCol w="1143957"/>
                <a:gridCol w="1585708"/>
                <a:gridCol w="1440160"/>
                <a:gridCol w="1080120"/>
                <a:gridCol w="1728192"/>
              </a:tblGrid>
              <a:tr h="319852">
                <a:tc gridSpan="2">
                  <a:txBody>
                    <a:bodyPr/>
                    <a:lstStyle/>
                    <a:p>
                      <a:pPr algn="l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</a:p>
                  </a:txBody>
                  <a:tcPr marL="9407" marR="9407" marT="94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การออกแบบ</a:t>
                      </a:r>
                    </a:p>
                  </a:txBody>
                  <a:tcPr marL="9407" marR="9407" marT="9407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ความทนทาน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ราคา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บริการหลังการขาย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48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N</a:t>
                      </a:r>
                    </a:p>
                  </a:txBody>
                  <a:tcPr marL="9407" marR="9407" marT="9407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Valid</a:t>
                      </a:r>
                    </a:p>
                  </a:txBody>
                  <a:tcPr marL="9407" marR="9407" marT="9407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410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741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Missing</a:t>
                      </a:r>
                    </a:p>
                  </a:txBody>
                  <a:tcPr marL="9407" marR="9407" marT="9407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0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148">
                <a:tc gridSpan="2">
                  <a:txBody>
                    <a:bodyPr/>
                    <a:lstStyle/>
                    <a:p>
                      <a:pPr algn="l" fontAlgn="t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Mean</a:t>
                      </a:r>
                    </a:p>
                  </a:txBody>
                  <a:tcPr marL="9407" marR="9407" marT="9407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4.10</a:t>
                      </a:r>
                    </a:p>
                  </a:txBody>
                  <a:tcPr marL="9407" marR="9407" marT="9407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4.46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4.35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3.88</a:t>
                      </a:r>
                    </a:p>
                  </a:txBody>
                  <a:tcPr marL="9407" marR="9407" marT="94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67544" y="3789040"/>
            <a:ext cx="81369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b="1" dirty="0" smtClean="0"/>
              <a:t>ด้านการออกแบบ คะแนนเฉลี่ย 4.10 สรุปได้ว่าผู้ตอบแบบสอบถามมีความพึงพอใจด้านการออกแบบในระดับมาก</a:t>
            </a:r>
          </a:p>
          <a:p>
            <a:r>
              <a:rPr lang="th-TH" sz="2000" b="1" dirty="0" smtClean="0"/>
              <a:t>ด้านความทนทาน คะแนนเฉลี่ย 4.46 สรุปได้ว่าผู้ตอบแบบสอบถามมีความพึงพอใจด้านความทนทานในระดับมากที่สุด</a:t>
            </a:r>
          </a:p>
          <a:p>
            <a:r>
              <a:rPr lang="th-TH" sz="2000" b="1" dirty="0" smtClean="0"/>
              <a:t>ด้านราคา คะแนนเฉลี่ย 4.35 สรุปได้ว่าผู้ตอบแบบสอบถามมีความพึงพอใจด้านราคาในระดับมากที่สุด</a:t>
            </a:r>
          </a:p>
          <a:p>
            <a:r>
              <a:rPr lang="th-TH" sz="2000" b="1" dirty="0" smtClean="0"/>
              <a:t>ด้านบริการหลังการขาย คะแนนเฉลี่ย 3.88 สรุปได้ว่าผู้ตอบแบบสอบถามมีความพึงพอใจด้านบริการหลังการขายในระดับมาก</a:t>
            </a:r>
            <a:endParaRPr lang="th-TH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123728" y="5703639"/>
            <a:ext cx="4799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ดูหัวข้อ </a:t>
            </a:r>
            <a:r>
              <a:rPr lang="en-US" sz="2400" b="1" dirty="0" smtClean="0"/>
              <a:t>“</a:t>
            </a:r>
            <a:r>
              <a:rPr lang="th-TH" sz="2400" b="1" dirty="0" smtClean="0"/>
              <a:t>การแปลความหมายค่าเฉลี่ยเลขคณิต</a:t>
            </a:r>
            <a:r>
              <a:rPr lang="en-US" sz="2400" b="1" dirty="0" smtClean="0"/>
              <a:t>” </a:t>
            </a:r>
            <a:r>
              <a:rPr lang="th-TH" sz="2400" b="1" dirty="0" smtClean="0"/>
              <a:t>ที่ผ่านมา</a:t>
            </a:r>
            <a:endParaRPr lang="en-US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79512" y="188640"/>
            <a:ext cx="6123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10.2.2 การพรรณนาผลการวิเคราะห์ความถี่และค่าเฉลี่ย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4286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10.2.3 การแสดงผลข้อมูลด้วยแผนภูมิ</a:t>
            </a:r>
            <a:endParaRPr lang="en-US" sz="3200" b="1" dirty="0" smtClean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35696" y="836712"/>
            <a:ext cx="5040560" cy="347662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Frequencies</a:t>
            </a:r>
            <a:endParaRPr kumimoji="0" lang="th-TH" sz="4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34821" name="AutoShape 5"/>
          <p:cNvSpPr>
            <a:spLocks noChangeAspect="1" noChangeArrowheads="1"/>
          </p:cNvSpPr>
          <p:nvPr/>
        </p:nvSpPr>
        <p:spPr bwMode="auto">
          <a:xfrm>
            <a:off x="3704860" y="3235643"/>
            <a:ext cx="2383732" cy="211709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34826" name="Picture 10" descr="10-4-4"/>
          <p:cNvPicPr>
            <a:picLocks noChangeAspect="1" noChangeArrowheads="1"/>
          </p:cNvPicPr>
          <p:nvPr/>
        </p:nvPicPr>
        <p:blipFill>
          <a:blip r:embed="rId2" cstate="print"/>
          <a:srcRect t="37156"/>
          <a:stretch>
            <a:fillRect/>
          </a:stretch>
        </p:blipFill>
        <p:spPr bwMode="auto">
          <a:xfrm>
            <a:off x="1259632" y="4149080"/>
            <a:ext cx="2997546" cy="2528739"/>
          </a:xfrm>
          <a:prstGeom prst="rect">
            <a:avLst/>
          </a:prstGeom>
          <a:noFill/>
        </p:spPr>
      </p:pic>
      <p:pic>
        <p:nvPicPr>
          <p:cNvPr id="34827" name="Picture 11" descr="10-4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2808312" cy="2940934"/>
          </a:xfrm>
          <a:prstGeom prst="rect">
            <a:avLst/>
          </a:prstGeom>
          <a:noFill/>
        </p:spPr>
      </p:pic>
      <p:sp>
        <p:nvSpPr>
          <p:cNvPr id="34824" name="AutoShape 8"/>
          <p:cNvSpPr>
            <a:spLocks noChangeArrowheads="1"/>
          </p:cNvSpPr>
          <p:nvPr/>
        </p:nvSpPr>
        <p:spPr bwMode="auto">
          <a:xfrm rot="5400000">
            <a:off x="4485042" y="4452062"/>
            <a:ext cx="483235" cy="30932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F81BD"/>
          </a:solidFill>
          <a:ln w="38100">
            <a:noFill/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eaVert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2" name="Picture 11" descr="10-4-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4230" y="1340768"/>
            <a:ext cx="4106795" cy="2746787"/>
          </a:xfrm>
          <a:prstGeom prst="rect">
            <a:avLst/>
          </a:prstGeom>
        </p:spPr>
      </p:pic>
      <p:cxnSp>
        <p:nvCxnSpPr>
          <p:cNvPr id="34829" name="AutoShape 13"/>
          <p:cNvCxnSpPr>
            <a:cxnSpLocks noChangeShapeType="1"/>
          </p:cNvCxnSpPr>
          <p:nvPr/>
        </p:nvCxnSpPr>
        <p:spPr bwMode="auto">
          <a:xfrm flipV="1">
            <a:off x="4283968" y="1556792"/>
            <a:ext cx="1224136" cy="30098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5" name="Oval 14"/>
          <p:cNvSpPr/>
          <p:nvPr/>
        </p:nvSpPr>
        <p:spPr>
          <a:xfrm>
            <a:off x="4860032" y="2276872"/>
            <a:ext cx="1656184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8592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10.2.4 การประยุกต์ใช้แผนภูมิการกระจายตัว (</a:t>
            </a:r>
            <a:r>
              <a:rPr lang="en-US" sz="2800" b="1" dirty="0" smtClean="0"/>
              <a:t>Simple scatter plot)</a:t>
            </a:r>
            <a:r>
              <a:rPr lang="th-TH" sz="2800" b="1" dirty="0" smtClean="0"/>
              <a:t> กับงานด้านการตลาด</a:t>
            </a:r>
            <a:endParaRPr lang="en-US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20005" y="755993"/>
            <a:ext cx="4509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จากแบบสอบถามด้านล่างให้สร้างไฟล์ข้อมูล</a:t>
            </a:r>
            <a:endParaRPr lang="th-TH" sz="2800" b="1" dirty="0"/>
          </a:p>
        </p:txBody>
      </p:sp>
      <p:pic>
        <p:nvPicPr>
          <p:cNvPr id="14" name="Picture 13" descr="แบบสอบถาม Perceptual Map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6110504" cy="52034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11960" y="1336511"/>
          <a:ext cx="4320480" cy="4756785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40160"/>
                <a:gridCol w="1440160"/>
                <a:gridCol w="1440160"/>
              </a:tblGrid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Brand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Luxury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Performance</a:t>
                      </a:r>
                      <a:endParaRPr lang="th-TH" sz="16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Benz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8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BMW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7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9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Volvo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7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Porsche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8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10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/>
                        <a:t>Lexus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4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8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Honda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3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6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Toyota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3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4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Mazda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2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3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/>
                        <a:t>Ford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2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 err="1"/>
                        <a:t>GrA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/>
                        <a:t>8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8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/>
                        <a:t>GrB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/>
                        <a:t>3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7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/>
                        <a:t>GrC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/>
                        <a:t>6</a:t>
                      </a:r>
                      <a:endParaRPr lang="th-TH" sz="24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2400" b="1" u="none" strike="noStrike" dirty="0"/>
                        <a:t>5</a:t>
                      </a:r>
                      <a:endParaRPr lang="th-TH" sz="24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18864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/>
              <a:t>จากไฟล์ </a:t>
            </a:r>
            <a:r>
              <a:rPr lang="en-US" sz="2800" b="1" dirty="0" smtClean="0"/>
              <a:t>Perceptual Map</a:t>
            </a:r>
            <a:r>
              <a:rPr lang="th-TH" sz="2800" b="1" dirty="0" smtClean="0"/>
              <a:t> </a:t>
            </a:r>
            <a:r>
              <a:rPr lang="en-GB" sz="2800" b="1" dirty="0" smtClean="0"/>
              <a:t>Raw</a:t>
            </a:r>
            <a:r>
              <a:rPr lang="th-TH" sz="2800" b="1" dirty="0" smtClean="0"/>
              <a:t>.</a:t>
            </a:r>
            <a:r>
              <a:rPr lang="en-US" sz="2800" b="1" dirty="0" err="1" smtClean="0"/>
              <a:t>sav</a:t>
            </a:r>
            <a:r>
              <a:rPr lang="th-TH" sz="2800" b="1" dirty="0" smtClean="0"/>
              <a:t> หาค่าเฉลี่ยของ</a:t>
            </a:r>
          </a:p>
          <a:p>
            <a:pPr algn="ctr"/>
            <a:r>
              <a:rPr lang="th-TH" sz="2800" b="1" dirty="0" smtClean="0"/>
              <a:t>ความหรูหราและสมรรถนะของแต่ละ </a:t>
            </a:r>
            <a:r>
              <a:rPr lang="en-US" sz="2800" b="1" dirty="0" smtClean="0"/>
              <a:t>Brand </a:t>
            </a:r>
            <a:r>
              <a:rPr lang="th-TH" sz="2800" b="1" dirty="0" smtClean="0"/>
              <a:t>และความต้องการของแต่ละกลุ่มได้ผลดังนี้</a:t>
            </a:r>
            <a:endParaRPr lang="en-US" sz="28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28596" y="2857496"/>
            <a:ext cx="30003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/>
              <a:t>นำค่าเฉลี่ยไป</a:t>
            </a:r>
          </a:p>
          <a:p>
            <a:pPr algn="ctr"/>
            <a:r>
              <a:rPr lang="th-TH" sz="2800" b="1" dirty="0" smtClean="0"/>
              <a:t>สร้างไฟล์ข้อมูลใหม่</a:t>
            </a:r>
          </a:p>
          <a:p>
            <a:pPr algn="ctr"/>
            <a:r>
              <a:rPr lang="en-US" sz="2800" b="1" dirty="0" smtClean="0"/>
              <a:t>Perceptual Map</a:t>
            </a:r>
            <a:r>
              <a:rPr lang="th-TH" sz="2800" b="1" dirty="0" smtClean="0"/>
              <a:t>.</a:t>
            </a:r>
            <a:r>
              <a:rPr lang="en-US" sz="2800" b="1" dirty="0" err="1" smtClean="0"/>
              <a:t>sav</a:t>
            </a:r>
            <a:endParaRPr lang="th-TH" sz="2800" b="1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3643306" y="3000372"/>
            <a:ext cx="428628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587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800" b="1" dirty="0" smtClean="0"/>
              <a:t>จากไฟล์ </a:t>
            </a:r>
            <a:r>
              <a:rPr lang="en-US" sz="2800" b="1" dirty="0" smtClean="0"/>
              <a:t>Perceptual Map</a:t>
            </a:r>
            <a:r>
              <a:rPr lang="th-TH" sz="2800" b="1" dirty="0" smtClean="0"/>
              <a:t>.</a:t>
            </a:r>
            <a:r>
              <a:rPr lang="en-US" sz="2800" b="1" dirty="0" err="1" smtClean="0"/>
              <a:t>sav</a:t>
            </a:r>
            <a:endParaRPr lang="th-TH" sz="2800" b="1" dirty="0" smtClean="0"/>
          </a:p>
          <a:p>
            <a:pPr algn="ctr"/>
            <a:r>
              <a:rPr lang="th-TH" sz="2800" b="1" dirty="0" smtClean="0"/>
              <a:t>การสร้างแผนภูมิการกระจายตัว (</a:t>
            </a:r>
            <a:r>
              <a:rPr lang="en-US" sz="2800" b="1" dirty="0" smtClean="0"/>
              <a:t>Simple scatter plot)</a:t>
            </a:r>
            <a:r>
              <a:rPr lang="th-TH" sz="2800" b="1" dirty="0" smtClean="0"/>
              <a:t> เพื่อระบุตำแหน่งของ </a:t>
            </a:r>
            <a:r>
              <a:rPr lang="en-US" sz="2800" b="1" dirty="0" smtClean="0"/>
              <a:t>Brand</a:t>
            </a:r>
            <a:r>
              <a:rPr lang="th-TH" sz="2800" b="1" dirty="0" smtClean="0"/>
              <a:t> 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819077" y="1357298"/>
            <a:ext cx="5849267" cy="376238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Graphs &gt; Legacy Dialogs &gt; Scatter/Dot&gt; Simple Scatter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029" name="Picture 5" descr="10-5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877552"/>
            <a:ext cx="3931289" cy="4248472"/>
          </a:xfrm>
          <a:prstGeom prst="rect">
            <a:avLst/>
          </a:prstGeom>
          <a:noFill/>
        </p:spPr>
      </p:pic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5076056" y="3533736"/>
            <a:ext cx="3600400" cy="1656184"/>
          </a:xfrm>
          <a:prstGeom prst="rect">
            <a:avLst/>
          </a:prstGeom>
          <a:solidFill>
            <a:srgbClr val="D8D8D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กำหนดแกนของแผนภูมิ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แกน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Y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คือ สมรรถนะ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แกน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X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คือ ความหรูหรา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ea typeface="Angsana New" pitchFamily="18" charset="-34"/>
              <a:cs typeface="Angsana New" pitchFamily="18" charset="-34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การกำหนดจุด (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Set Markers by) </a:t>
            </a:r>
            <a:r>
              <a:rPr kumimoji="0" lang="th-T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คือ ตราสินค้า</a:t>
            </a:r>
            <a:endParaRPr kumimoji="0" lang="th-TH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33" name="AutoShape 9"/>
          <p:cNvSpPr>
            <a:spLocks noChangeAspect="1" noChangeArrowheads="1"/>
          </p:cNvSpPr>
          <p:nvPr/>
        </p:nvSpPr>
        <p:spPr bwMode="auto">
          <a:xfrm>
            <a:off x="3263439" y="2963673"/>
            <a:ext cx="2383589" cy="211718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039" name="Picture 15" descr="10-5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49560"/>
            <a:ext cx="2335955" cy="1364038"/>
          </a:xfrm>
          <a:prstGeom prst="rect">
            <a:avLst/>
          </a:prstGeom>
          <a:noFill/>
        </p:spPr>
      </p:pic>
      <p:cxnSp>
        <p:nvCxnSpPr>
          <p:cNvPr id="1040" name="AutoShape 16"/>
          <p:cNvCxnSpPr>
            <a:cxnSpLocks noChangeShapeType="1"/>
          </p:cNvCxnSpPr>
          <p:nvPr/>
        </p:nvCxnSpPr>
        <p:spPr bwMode="auto">
          <a:xfrm flipV="1">
            <a:off x="1187624" y="2237592"/>
            <a:ext cx="1772608" cy="882053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10-5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9784" y="764704"/>
            <a:ext cx="6206429" cy="5904656"/>
          </a:xfrm>
          <a:prstGeom prst="rect">
            <a:avLst/>
          </a:prstGeom>
          <a:noFill/>
        </p:spPr>
      </p:pic>
      <p:sp>
        <p:nvSpPr>
          <p:cNvPr id="2056" name="AutoShape 8"/>
          <p:cNvSpPr>
            <a:spLocks noChangeAspect="1" noChangeArrowheads="1"/>
          </p:cNvSpPr>
          <p:nvPr/>
        </p:nvSpPr>
        <p:spPr bwMode="auto">
          <a:xfrm>
            <a:off x="3263439" y="3290985"/>
            <a:ext cx="2383589" cy="211718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17" name="TextBox 16"/>
          <p:cNvSpPr txBox="1"/>
          <p:nvPr/>
        </p:nvSpPr>
        <p:spPr>
          <a:xfrm>
            <a:off x="179512" y="188640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/>
              <a:t>เข้าสู่การตกแต่งกราฟ </a:t>
            </a:r>
            <a:r>
              <a:rPr lang="en-US" sz="3200" b="1" dirty="0" smtClean="0"/>
              <a:t>Edit &gt; Edit Content &gt; In Separate Window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ceptual Map หลังตกแต่าง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525713"/>
            <a:ext cx="7848872" cy="614364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9512" y="188640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/>
              <a:t>กราฟหลังตกแต่งแล้ว</a:t>
            </a:r>
            <a:endParaRPr lang="en-US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436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10.3 การวิเคราะห์ข้อมูลแบบตารางไขว้และข้อมูลแบบหลายคำตอบ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2026148" y="600055"/>
            <a:ext cx="69589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10.3.1 การวิเคราะห์ข้อมูลแบบตารางไขว้ (</a:t>
            </a:r>
            <a:r>
              <a:rPr lang="en-US" sz="2800" b="1" dirty="0" smtClean="0"/>
              <a:t>Cross Tabulation Analysis)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261" y="1071546"/>
            <a:ext cx="75424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การวิเคราะห์ข้อมูลแบบตารางไขว้ เป็นการสรุปลักษณะของข้อมูลที่เป็นตัวแปรนามบัญญัติ</a:t>
            </a:r>
          </a:p>
          <a:p>
            <a:r>
              <a:rPr lang="th-TH" sz="2400" b="1" dirty="0" smtClean="0"/>
              <a:t>เป็นร้อยละหรือความถี่แยกตามตัวแปรอื่น</a:t>
            </a:r>
            <a:endParaRPr lang="th-TH" sz="2400" b="1" dirty="0"/>
          </a:p>
        </p:txBody>
      </p:sp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2428860" y="2285992"/>
            <a:ext cx="5072098" cy="347663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Analyze &gt; Descriptive Statistics &gt; Crosstabs</a:t>
            </a:r>
            <a:endParaRPr kumimoji="0" lang="th-TH" sz="4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1857364"/>
            <a:ext cx="246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คำสั่งในโปรแกรม </a:t>
            </a:r>
            <a:r>
              <a:rPr lang="en-US" sz="2800" b="1" dirty="0" smtClean="0"/>
              <a:t>SPSS</a:t>
            </a:r>
            <a:endParaRPr lang="th-TH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2620028"/>
            <a:ext cx="3429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ใช้ไฟล์ </a:t>
            </a:r>
            <a:r>
              <a:rPr lang="en-US" sz="2800" b="1" dirty="0" smtClean="0"/>
              <a:t>Crosstab-Income-Sat.sav</a:t>
            </a:r>
            <a:endParaRPr lang="th-TH" sz="2800" b="1" dirty="0"/>
          </a:p>
        </p:txBody>
      </p:sp>
      <p:pic>
        <p:nvPicPr>
          <p:cNvPr id="11" name="Picture 10" descr="10-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143248"/>
            <a:ext cx="3870337" cy="3143272"/>
          </a:xfrm>
          <a:prstGeom prst="rect">
            <a:avLst/>
          </a:prstGeom>
        </p:spPr>
      </p:pic>
      <p:pic>
        <p:nvPicPr>
          <p:cNvPr id="12" name="Picture 11" descr="10-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143248"/>
            <a:ext cx="3483647" cy="334933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4214810" y="3929066"/>
            <a:ext cx="857256" cy="2857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rosstabulatio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8429652" cy="53810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81253"/>
            <a:ext cx="4649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10.3.2 การอธิบายผลการวิเคราะห์ข้อมูลแบบตารางไขว้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774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10.1 ธรรมชาติของสถิติเชิงพรรณนา (</a:t>
            </a:r>
            <a:r>
              <a:rPr lang="en-US" sz="3200" b="1" dirty="0" smtClean="0">
                <a:solidFill>
                  <a:schemeClr val="bg1"/>
                </a:solidFill>
              </a:rPr>
              <a:t>Descriptive statistics)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78402" y="600055"/>
            <a:ext cx="3406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10.1.1 การวัดแนวโน้มสู่ศูนย์กลาง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119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การวัดแนวโน้มสู่ศูนย์กลาง</a:t>
            </a:r>
            <a:endParaRPr lang="en-US" sz="32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115616" y="1772816"/>
            <a:ext cx="3918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dirty="0" smtClean="0"/>
              <a:t>คือ การหาค่าศูนย์กลางของข้อมูล ได้แก่</a:t>
            </a:r>
            <a:endParaRPr lang="en-US" sz="28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267744" y="2492896"/>
            <a:ext cx="3024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ค่าเฉลี่ยเลขคณิต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th-TH" sz="2800" b="1" dirty="0" err="1" smtClean="0"/>
              <a:t>มัธย</a:t>
            </a:r>
            <a:r>
              <a:rPr lang="th-TH" sz="2800" b="1" dirty="0" smtClean="0"/>
              <a:t>ฐาน </a:t>
            </a:r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ฐานนิยม 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rosstabulation.bmp"/>
          <p:cNvPicPr>
            <a:picLocks noChangeAspect="1"/>
          </p:cNvPicPr>
          <p:nvPr/>
        </p:nvPicPr>
        <p:blipFill>
          <a:blip r:embed="rId2" cstate="print"/>
          <a:srcRect b="62828"/>
          <a:stretch>
            <a:fillRect/>
          </a:stretch>
        </p:blipFill>
        <p:spPr>
          <a:xfrm>
            <a:off x="357158" y="642918"/>
            <a:ext cx="8429652" cy="200026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4282" y="2786058"/>
            <a:ext cx="892971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จากผลการวิเคราะห์สามารถแปลผลได้ดังนี้</a:t>
            </a:r>
            <a:endParaRPr lang="en-US" dirty="0" smtClean="0"/>
          </a:p>
          <a:p>
            <a:r>
              <a:rPr lang="th-TH" dirty="0" smtClean="0"/>
              <a:t>กลุ่มผู้มีรายได้น้อยมีจำนวนทั้งสิ้น 48 คน คิดเป็นร้อยละ 30 ของผู้ตอบแบบสอบถามทั้งหมด </a:t>
            </a:r>
            <a:endParaRPr lang="en-US" dirty="0" smtClean="0"/>
          </a:p>
          <a:p>
            <a:r>
              <a:rPr lang="th-TH" dirty="0" smtClean="0"/>
              <a:t>เมื่อเทียบภายในกลุ่มผู้มีรายได้น้อยด้วยกัน (% </a:t>
            </a:r>
            <a:r>
              <a:rPr lang="en-US" dirty="0" smtClean="0"/>
              <a:t>within Income Level) </a:t>
            </a:r>
            <a:r>
              <a:rPr lang="th-TH" dirty="0" smtClean="0"/>
              <a:t>อธิบายได้ดังนี้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ผู้มีรายได้น้อยไม่มีผู้ไม่พึงพอใจ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ผู้มีรายได้น้อยรู้สึกเฉย ๆ จำนวน 16 คน คิดเป็นร้อยละ 33.3 ของกลุ่มผู้มีรายได้น้อยทั้งหมด (คิดเป็นร้อยละ 10 ของผู้ตอบแบบสอบถาม)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ผู้มีรายได้น้อยมีความพึงพอใจจำนวน 32 คน คิดเป็นร้อยละ 66.7 ของกลุ่มผู้มีรายได้น้อยทั้งหมด (คิดเป็นร้อยละ 20 ของผู้ตอบแบบสอบถาม)</a:t>
            </a:r>
          </a:p>
          <a:p>
            <a:pPr lvl="0"/>
            <a:endParaRPr lang="en-US" dirty="0" smtClean="0"/>
          </a:p>
          <a:p>
            <a:r>
              <a:rPr lang="th-TH" dirty="0" smtClean="0"/>
              <a:t>เมื่อเทียบกับความพึงพอใจทั้งหมด (% </a:t>
            </a:r>
            <a:r>
              <a:rPr lang="en-US" dirty="0" smtClean="0"/>
              <a:t>within Satisfaction) </a:t>
            </a:r>
            <a:r>
              <a:rPr lang="th-TH" dirty="0" smtClean="0"/>
              <a:t>อธิบายได้ดังนี้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ผู้มีรายได้น้อยไม่มีผู้ไม่พึงพอใจ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ผู้มีรายได้น้อยรู้สึกเฉย ๆ จำนวน 16 คน คิดเป็นร้อยละ 25 จากผู้รู้สึกเฉย ๆ ทั้งหมด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ผู้มีรายได้น้อยมีความพึงพอใจจำนวน 32 คน คิดเป็นร้อยละ 44.4 จากผู้มีความพึงพอใจทั้งหมด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181253"/>
            <a:ext cx="4649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10.3.2 การอธิบายผลการวิเคราะห์ข้อมูลแบบตารางไขว้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81253"/>
            <a:ext cx="4649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10.3.2 การอธิบายผลการวิเคราะห์ข้อมูลแบบตารางไขว้</a:t>
            </a:r>
            <a:endParaRPr lang="en-US" sz="2400" b="1" dirty="0" smtClean="0"/>
          </a:p>
        </p:txBody>
      </p:sp>
      <p:pic>
        <p:nvPicPr>
          <p:cNvPr id="6" name="Picture 5" descr="Crosstabulation.bmp"/>
          <p:cNvPicPr>
            <a:picLocks noChangeAspect="1"/>
          </p:cNvPicPr>
          <p:nvPr/>
        </p:nvPicPr>
        <p:blipFill>
          <a:blip r:embed="rId2" cstate="print"/>
          <a:srcRect b="62828"/>
          <a:stretch>
            <a:fillRect/>
          </a:stretch>
        </p:blipFill>
        <p:spPr>
          <a:xfrm>
            <a:off x="357158" y="642918"/>
            <a:ext cx="8429652" cy="2000264"/>
          </a:xfrm>
          <a:prstGeom prst="rect">
            <a:avLst/>
          </a:prstGeom>
        </p:spPr>
      </p:pic>
      <p:pic>
        <p:nvPicPr>
          <p:cNvPr id="5" name="Picture 4" descr="Crosstabulation.bmp"/>
          <p:cNvPicPr>
            <a:picLocks noChangeAspect="1"/>
          </p:cNvPicPr>
          <p:nvPr/>
        </p:nvPicPr>
        <p:blipFill>
          <a:blip r:embed="rId2" cstate="print"/>
          <a:srcRect l="13503" t="35845" b="42914"/>
          <a:stretch>
            <a:fillRect/>
          </a:stretch>
        </p:blipFill>
        <p:spPr>
          <a:xfrm>
            <a:off x="1500166" y="1454772"/>
            <a:ext cx="7291406" cy="1143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2857496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กลุ่มผู้มีรายได้ปานกลางมีจำนวนทั้งสิ้น 48 คน คิดเป็นร้อยละ 30 ของผู้ตอบแบบสอบถามทั้งหมด   </a:t>
            </a:r>
          </a:p>
          <a:p>
            <a:r>
              <a:rPr lang="th-TH" dirty="0" smtClean="0"/>
              <a:t>เมื่อเทียบภายในกลุ่มผู้มีรายได้ปานกลางด้วยกัน (% </a:t>
            </a:r>
            <a:r>
              <a:rPr lang="en-US" dirty="0" smtClean="0"/>
              <a:t>within Income Level) </a:t>
            </a:r>
            <a:r>
              <a:rPr lang="th-TH" dirty="0" smtClean="0"/>
              <a:t>อธิบายได้ดังนี้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ผู้มีรายได้ปานกลางไม่มีผู้ไม่พึงพอใจ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ผู้มีรายได้ปานกลางรู้สึกเฉย ๆ จำนวน 24 คน คิดเป็นร้อยละ 50 ของกลุ่มผู้มีรายได้ปานกลางทั้งหมด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ผู้มีรายได้ปานกลางมีความพึงพอใจจำนวน 24 คน คิดเป็นร้อยละ 50 ของกลุ่มผู้มีรายได้ปานกลางทั้งหมด </a:t>
            </a:r>
            <a:endParaRPr lang="en-US" dirty="0" smtClean="0"/>
          </a:p>
          <a:p>
            <a:endParaRPr lang="th-TH" dirty="0" smtClean="0"/>
          </a:p>
          <a:p>
            <a:r>
              <a:rPr lang="th-TH" dirty="0" smtClean="0"/>
              <a:t>เมื่อเทียบกับความพึงพอใจทั้งหมด (% </a:t>
            </a:r>
            <a:r>
              <a:rPr lang="en-US" dirty="0" smtClean="0"/>
              <a:t>within Satisfaction) </a:t>
            </a:r>
            <a:r>
              <a:rPr lang="th-TH" dirty="0" smtClean="0"/>
              <a:t>อธิบายได้ดังนี้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ผู้มีรายได้ปานกลางไม่มีผู้ไม่พึงพอใจ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ผู้มีรายได้ปานกลางรู้สึกเฉย ๆ จำนวน 24 คน คิดเป็นร้อยละ 37.5 ของผู้รู้สึกเฉย ๆ ทั้งหมด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ผู้มีรายได้ปานกลางมีความพึงพอใจจำนวน 24 คน คิดเป็นร้อยละ 33.3 ของผู้มีความพึงพอใจทั้งหมด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81253"/>
            <a:ext cx="4649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10.3.2 การอธิบายผลการวิเคราะห์ข้อมูลแบบตารางไขว้</a:t>
            </a:r>
            <a:endParaRPr lang="en-US" sz="2400" b="1" dirty="0" smtClean="0"/>
          </a:p>
        </p:txBody>
      </p:sp>
      <p:pic>
        <p:nvPicPr>
          <p:cNvPr id="6" name="Picture 5" descr="Crosstabulation.bmp"/>
          <p:cNvPicPr>
            <a:picLocks noChangeAspect="1"/>
          </p:cNvPicPr>
          <p:nvPr/>
        </p:nvPicPr>
        <p:blipFill>
          <a:blip r:embed="rId2" cstate="print"/>
          <a:srcRect b="62828"/>
          <a:stretch>
            <a:fillRect/>
          </a:stretch>
        </p:blipFill>
        <p:spPr>
          <a:xfrm>
            <a:off x="357158" y="642918"/>
            <a:ext cx="8429652" cy="2000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2857496"/>
            <a:ext cx="85011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กลุ่มผู้มีรายได้สูงมีจำนวนทั้งสิ้น 64 คน คิดเป็นร้อยละ 40 ของผู้ตอบแบบสอบถามทั้งหมด </a:t>
            </a:r>
          </a:p>
          <a:p>
            <a:r>
              <a:rPr lang="th-TH" dirty="0" smtClean="0"/>
              <a:t>เมื่อเทียบภายในกลุ่มผู้มีรายได้สูงด้วยกัน (% </a:t>
            </a:r>
            <a:r>
              <a:rPr lang="en-US" dirty="0" smtClean="0"/>
              <a:t>within Income Level) </a:t>
            </a:r>
            <a:r>
              <a:rPr lang="th-TH" dirty="0" smtClean="0"/>
              <a:t>อธิบายได้ดังนี้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ผู้มีรายได้สูงมีความไม่พอใจจำนวน 24 คน คิดเป็นร้อยละ 37.5 ของกลุ่มผู้มีรายได้สูงทั้งหมด 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ผู้มีรายได้สูงรู้สึกเฉย ๆ จำนวน 24 คน คิดเป็นร้อยละ 37.5 ของกลุ่มผู้มีรายได้สูงทั้งหมด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ผู้มีรายได้สูงมีความพึงพอใจจำนวน 16 คน คิดเป็นร้อยละ 25 ของกลุ่มผู้มีรายได้สูงทั้งหมด </a:t>
            </a:r>
            <a:endParaRPr lang="en-US" dirty="0" smtClean="0"/>
          </a:p>
          <a:p>
            <a:r>
              <a:rPr lang="th-TH" dirty="0" smtClean="0"/>
              <a:t>เมื่อเทียบกับความพึงพอใจทั้งหมด (% </a:t>
            </a:r>
            <a:r>
              <a:rPr lang="en-US" dirty="0" smtClean="0"/>
              <a:t>within Satisfaction) </a:t>
            </a:r>
            <a:r>
              <a:rPr lang="th-TH" dirty="0" smtClean="0"/>
              <a:t>อธิบายได้ดังนี้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ผู้มีรายได้สูงมีความไม่พอใจจำนวน 24 คน คิดเป็นร้อยละ 100 ของผู้ไม่พอใจทั้งหมด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ผู้มีรายได้สูงรู้สึกเฉย ๆ จำนวน 24 คน คิดเป็นร้อยละ 37.5 ของผู้รู้สึกเฉย ๆ ทั้งหมด</a:t>
            </a:r>
            <a:endParaRPr lang="en-US" dirty="0" smtClean="0"/>
          </a:p>
          <a:p>
            <a:pPr lvl="0">
              <a:buFont typeface="Courier New" pitchFamily="49" charset="0"/>
              <a:buChar char="o"/>
            </a:pPr>
            <a:r>
              <a:rPr lang="th-TH" dirty="0" smtClean="0"/>
              <a:t> ผู้มีรายได้สูงมีความพึงพอใจจำนวน 16 คน คิดเป็นร้อยละ 22.2 ของผู้มีความพึงพอใจทั้งหมด </a:t>
            </a:r>
            <a:endParaRPr lang="en-US" dirty="0"/>
          </a:p>
        </p:txBody>
      </p:sp>
      <p:pic>
        <p:nvPicPr>
          <p:cNvPr id="8" name="Picture 7" descr="Crosstabulation.bmp"/>
          <p:cNvPicPr>
            <a:picLocks noChangeAspect="1"/>
          </p:cNvPicPr>
          <p:nvPr/>
        </p:nvPicPr>
        <p:blipFill>
          <a:blip r:embed="rId2" cstate="print"/>
          <a:srcRect l="15254" t="57086" b="21673"/>
          <a:stretch>
            <a:fillRect/>
          </a:stretch>
        </p:blipFill>
        <p:spPr>
          <a:xfrm>
            <a:off x="1640428" y="1465762"/>
            <a:ext cx="7143768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9318" y="1295400"/>
            <a:ext cx="2980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Multiple Response Analysis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3000" y="2096869"/>
            <a:ext cx="7173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latin typeface="Angsana New" pitchFamily="18" charset="-34"/>
                <a:cs typeface="Angsana New" pitchFamily="18" charset="-34"/>
              </a:rPr>
              <a:t>ได้แก่ การวิเคราะห์ข้อมูลที่ผู้ตอบสามารถตอบได้หลายข้อ</a:t>
            </a:r>
            <a:endParaRPr lang="th-TH" sz="36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32004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/>
              <a:t>ท่านเคยใช้น้ำมันจากสถานีบริการใดบ้าง (ระบุได้มากกว่า 1 ข้อ)</a:t>
            </a:r>
            <a:endParaRPr lang="en-US" sz="3200" dirty="0" smtClean="0"/>
          </a:p>
          <a:p>
            <a:r>
              <a:rPr lang="en-US" sz="2000" b="1" dirty="0" smtClean="0">
                <a:sym typeface="Wingdings"/>
              </a:rPr>
              <a:t></a:t>
            </a:r>
            <a:r>
              <a:rPr lang="th-TH" sz="3200" b="1" dirty="0" smtClean="0"/>
              <a:t> </a:t>
            </a:r>
            <a:r>
              <a:rPr lang="en-US" sz="3200" dirty="0" smtClean="0"/>
              <a:t>Shell</a:t>
            </a:r>
            <a:r>
              <a:rPr lang="en-US" sz="3200" b="1" dirty="0" smtClean="0"/>
              <a:t>  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 </a:t>
            </a:r>
            <a:r>
              <a:rPr lang="en-US" sz="3200" dirty="0" err="1" smtClean="0"/>
              <a:t>Esso</a:t>
            </a:r>
            <a:r>
              <a:rPr lang="en-US" sz="3200" dirty="0" smtClean="0"/>
              <a:t> 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Caltex</a:t>
            </a:r>
            <a:r>
              <a:rPr lang="en-US" sz="3200" b="1" dirty="0" smtClean="0"/>
              <a:t>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err="1" smtClean="0"/>
              <a:t>Ptt</a:t>
            </a:r>
            <a:r>
              <a:rPr lang="th-TH" sz="3200" dirty="0" smtClean="0"/>
              <a:t> </a:t>
            </a:r>
            <a:r>
              <a:rPr lang="th-TH" sz="3200" b="1" dirty="0" smtClean="0"/>
              <a:t> </a:t>
            </a:r>
            <a:r>
              <a:rPr lang="en-US" sz="3200" b="1" dirty="0" smtClean="0"/>
              <a:t>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Others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707" y="158156"/>
            <a:ext cx="7436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10.3 การวิเคราะห์ข้อมูลแบบตารางไขว้และข้อมูลแบบหลายคำตอบ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6294" y="600055"/>
            <a:ext cx="4318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10.3.3 การวิเคราะห์ข้อมูลแบบหลายคำตอบ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9318" y="1295400"/>
            <a:ext cx="2980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Multiple Response Analysis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3873" y="3276600"/>
            <a:ext cx="747672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/>
              <a:t> Dichotomy sets </a:t>
            </a:r>
            <a:r>
              <a:rPr lang="th-TH" sz="2800" b="1" dirty="0" smtClean="0"/>
              <a:t>(เลือกจาก 2 แบบ)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</a:t>
            </a:r>
            <a:r>
              <a:rPr lang="th-TH" sz="2800" dirty="0" smtClean="0"/>
              <a:t>สร้างตัวแปรใหม่ 5 ตัวแปร ได้แก่ตัวแปร </a:t>
            </a:r>
            <a:r>
              <a:rPr lang="en-US" sz="2800" dirty="0" smtClean="0"/>
              <a:t>Shell </a:t>
            </a:r>
            <a:r>
              <a:rPr lang="en-US" sz="2800" dirty="0" err="1" smtClean="0"/>
              <a:t>Esso</a:t>
            </a:r>
            <a:r>
              <a:rPr lang="en-US" sz="2800" dirty="0" smtClean="0"/>
              <a:t> Caltex </a:t>
            </a:r>
            <a:r>
              <a:rPr lang="en-US" sz="2800" dirty="0" err="1" smtClean="0"/>
              <a:t>Ptt</a:t>
            </a:r>
            <a:r>
              <a:rPr lang="en-US" sz="2800" dirty="0" smtClean="0"/>
              <a:t> </a:t>
            </a:r>
            <a:r>
              <a:rPr lang="th-TH" sz="2800" dirty="0" smtClean="0"/>
              <a:t>และ </a:t>
            </a:r>
            <a:r>
              <a:rPr lang="en-US" sz="2800" dirty="0" smtClean="0"/>
              <a:t>Others</a:t>
            </a:r>
            <a:br>
              <a:rPr lang="en-US" sz="2800" dirty="0" smtClean="0"/>
            </a:br>
            <a:r>
              <a:rPr lang="en-US" sz="2800" dirty="0" smtClean="0"/>
              <a:t>    </a:t>
            </a:r>
            <a:r>
              <a:rPr lang="th-TH" sz="2800" dirty="0" smtClean="0"/>
              <a:t>ถ้ามีถูกเลือกให้ใช้ค่า </a:t>
            </a:r>
            <a:r>
              <a:rPr lang="en-US" sz="2800" dirty="0" smtClean="0"/>
              <a:t>=</a:t>
            </a:r>
            <a:r>
              <a:rPr lang="th-TH" sz="2800" dirty="0" smtClean="0"/>
              <a:t>1   ถ้าไม่ถูกเลือกใช้ค่า </a:t>
            </a:r>
            <a:r>
              <a:rPr lang="en-US" sz="2800" dirty="0" smtClean="0"/>
              <a:t>= 0</a:t>
            </a:r>
            <a:endParaRPr lang="th-TH" sz="2800" dirty="0" smtClean="0"/>
          </a:p>
          <a:p>
            <a:endParaRPr lang="en-US" sz="2800" dirty="0" smtClean="0"/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/>
              <a:t>Category set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</a:t>
            </a:r>
            <a:r>
              <a:rPr lang="th-TH" sz="2800" dirty="0" smtClean="0"/>
              <a:t>สำรวจข้อมูลว่าสูงสุดคนเลือกกี่ทางเลือก เช่น สูงสุดเลือก 3 ทางเลือก</a:t>
            </a:r>
            <a:br>
              <a:rPr lang="th-TH" sz="2800" dirty="0" smtClean="0"/>
            </a:br>
            <a:r>
              <a:rPr lang="th-TH" sz="2800" dirty="0" smtClean="0"/>
              <a:t>    ก็สร้างตัวแปรใหม่ 3 ตัว แต่ละตัวให้กำหนด </a:t>
            </a:r>
            <a:r>
              <a:rPr lang="en-US" sz="2800" dirty="0" smtClean="0"/>
              <a:t>Value</a:t>
            </a:r>
            <a:br>
              <a:rPr lang="en-US" sz="2800" dirty="0" smtClean="0"/>
            </a:br>
            <a:r>
              <a:rPr lang="en-US" sz="2800" dirty="0" smtClean="0"/>
              <a:t>     </a:t>
            </a:r>
            <a:r>
              <a:rPr lang="th-TH" sz="2800" dirty="0" smtClean="0"/>
              <a:t>1</a:t>
            </a:r>
            <a:r>
              <a:rPr lang="en-US" sz="2800" dirty="0" smtClean="0"/>
              <a:t>=Shell, 2=</a:t>
            </a:r>
            <a:r>
              <a:rPr lang="en-US" sz="2800" dirty="0" err="1" smtClean="0"/>
              <a:t>Esso</a:t>
            </a:r>
            <a:r>
              <a:rPr lang="en-US" sz="2800" dirty="0" smtClean="0"/>
              <a:t>, 3=Caltex, 4=</a:t>
            </a:r>
            <a:r>
              <a:rPr lang="en-US" sz="2800" dirty="0" err="1" smtClean="0"/>
              <a:t>Ptt</a:t>
            </a:r>
            <a:r>
              <a:rPr lang="en-US" sz="2800" dirty="0" smtClean="0"/>
              <a:t> </a:t>
            </a:r>
            <a:r>
              <a:rPr lang="th-TH" sz="2800" dirty="0" smtClean="0"/>
              <a:t>และ 5</a:t>
            </a:r>
            <a:r>
              <a:rPr lang="en-US" sz="2800" dirty="0" smtClean="0"/>
              <a:t>=Others</a:t>
            </a:r>
            <a:endParaRPr lang="th-TH" sz="28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7526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/>
              <a:t>ท่านเคยใช้น้ำมันจากสถานีบริการใดบ้าง (ระบุได้มากกว่า 1 ข้อ)</a:t>
            </a:r>
            <a:endParaRPr lang="en-US" sz="3200" dirty="0" smtClean="0"/>
          </a:p>
          <a:p>
            <a:r>
              <a:rPr lang="en-US" sz="2000" b="1" dirty="0" smtClean="0">
                <a:sym typeface="Wingdings"/>
              </a:rPr>
              <a:t></a:t>
            </a:r>
            <a:r>
              <a:rPr lang="th-TH" sz="3200" b="1" dirty="0" smtClean="0"/>
              <a:t> </a:t>
            </a:r>
            <a:r>
              <a:rPr lang="en-US" sz="3200" dirty="0" smtClean="0"/>
              <a:t>Shell</a:t>
            </a:r>
            <a:r>
              <a:rPr lang="en-US" sz="3200" b="1" dirty="0" smtClean="0"/>
              <a:t>  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 </a:t>
            </a:r>
            <a:r>
              <a:rPr lang="en-US" sz="3200" dirty="0" err="1" smtClean="0"/>
              <a:t>Esso</a:t>
            </a:r>
            <a:r>
              <a:rPr lang="en-US" sz="3200" dirty="0" smtClean="0"/>
              <a:t> 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Caltex</a:t>
            </a:r>
            <a:r>
              <a:rPr lang="en-US" sz="3200" b="1" dirty="0" smtClean="0"/>
              <a:t>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err="1" smtClean="0"/>
              <a:t>Ptt</a:t>
            </a:r>
            <a:r>
              <a:rPr lang="th-TH" sz="3200" dirty="0" smtClean="0"/>
              <a:t> </a:t>
            </a:r>
            <a:r>
              <a:rPr lang="th-TH" sz="3200" b="1" dirty="0" smtClean="0"/>
              <a:t> </a:t>
            </a:r>
            <a:r>
              <a:rPr lang="en-US" sz="3200" b="1" dirty="0" smtClean="0"/>
              <a:t>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Others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2819400"/>
            <a:ext cx="3440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สร้างตัวแปรใน 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SPSS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ได้ 2 วิธี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07" y="158156"/>
            <a:ext cx="7436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10.3 การวิเคราะห์ข้อมูลแบบตารางไขว้และข้อมูลแบบหลายคำตอบ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294" y="600055"/>
            <a:ext cx="4318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10.3.3 การวิเคราะห์ข้อมูลแบบหลายคำตอบ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2400" y="152400"/>
            <a:ext cx="323678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Multiple Response Analysis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จงสร้างตัวแปรแบบ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Dichotomy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และบันทึกข้อมูลที่ได้จาก</a:t>
            </a: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แบบสอบถาม</a:t>
            </a:r>
            <a:endParaRPr lang="en-US" sz="2800" b="1" dirty="0" smtClean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405505" y="228600"/>
          <a:ext cx="5357495" cy="6400800"/>
        </p:xfrm>
        <a:graphic>
          <a:graphicData uri="http://schemas.openxmlformats.org/drawingml/2006/table">
            <a:tbl>
              <a:tblPr/>
              <a:tblGrid>
                <a:gridCol w="883920"/>
                <a:gridCol w="892810"/>
                <a:gridCol w="890905"/>
                <a:gridCol w="902970"/>
                <a:gridCol w="881380"/>
                <a:gridCol w="90551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ngsana New"/>
                          <a:ea typeface="Calibri"/>
                        </a:rPr>
                        <a:t>No.</a:t>
                      </a:r>
                      <a:endParaRPr lang="en-US" sz="24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Shell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Esso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Caltex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Ptt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Others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2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3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4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5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6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7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8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9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10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11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12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13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14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15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16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17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18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19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20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ultiple Response Dichotomy Define Variable Sets.bmp"/>
          <p:cNvPicPr>
            <a:picLocks noChangeAspect="1"/>
          </p:cNvPicPr>
          <p:nvPr/>
        </p:nvPicPr>
        <p:blipFill>
          <a:blip r:embed="rId3" cstate="print"/>
          <a:srcRect r="72670" b="51319"/>
          <a:stretch>
            <a:fillRect/>
          </a:stretch>
        </p:blipFill>
        <p:spPr>
          <a:xfrm>
            <a:off x="1331640" y="188639"/>
            <a:ext cx="6552728" cy="6419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10-9-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62062" y="642918"/>
            <a:ext cx="6095239" cy="4942857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133600" y="3713116"/>
            <a:ext cx="19050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Oval 8"/>
          <p:cNvSpPr/>
          <p:nvPr/>
        </p:nvSpPr>
        <p:spPr>
          <a:xfrm>
            <a:off x="1747814" y="3071810"/>
            <a:ext cx="12954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ectangle 9"/>
          <p:cNvSpPr/>
          <p:nvPr/>
        </p:nvSpPr>
        <p:spPr>
          <a:xfrm>
            <a:off x="3176574" y="1357298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1</a:t>
            </a:r>
            <a:endParaRPr lang="th-TH" sz="4000" b="1" dirty="0"/>
          </a:p>
        </p:txBody>
      </p:sp>
      <p:sp>
        <p:nvSpPr>
          <p:cNvPr id="13" name="Rectangle 12"/>
          <p:cNvSpPr/>
          <p:nvPr/>
        </p:nvSpPr>
        <p:spPr>
          <a:xfrm>
            <a:off x="1176310" y="2928934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2</a:t>
            </a:r>
            <a:endParaRPr lang="th-TH" sz="4000" b="1" dirty="0"/>
          </a:p>
        </p:txBody>
      </p:sp>
      <p:sp>
        <p:nvSpPr>
          <p:cNvPr id="14" name="Rectangle 13"/>
          <p:cNvSpPr/>
          <p:nvPr/>
        </p:nvSpPr>
        <p:spPr>
          <a:xfrm>
            <a:off x="1071538" y="3786190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3</a:t>
            </a:r>
            <a:endParaRPr lang="th-TH" sz="4000" b="1" dirty="0"/>
          </a:p>
        </p:txBody>
      </p:sp>
      <p:sp>
        <p:nvSpPr>
          <p:cNvPr id="15" name="Rectangle 14"/>
          <p:cNvSpPr/>
          <p:nvPr/>
        </p:nvSpPr>
        <p:spPr>
          <a:xfrm>
            <a:off x="5462590" y="1785926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4</a:t>
            </a:r>
            <a:endParaRPr lang="th-TH" sz="4000" b="1" dirty="0"/>
          </a:p>
        </p:txBody>
      </p:sp>
      <p:sp>
        <p:nvSpPr>
          <p:cNvPr id="17" name="Oval 16"/>
          <p:cNvSpPr/>
          <p:nvPr/>
        </p:nvSpPr>
        <p:spPr>
          <a:xfrm>
            <a:off x="3390888" y="3214686"/>
            <a:ext cx="457200" cy="38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9" name="Straight Arrow Connector 18"/>
          <p:cNvCxnSpPr>
            <a:stCxn id="17" idx="5"/>
          </p:cNvCxnSpPr>
          <p:nvPr/>
        </p:nvCxnSpPr>
        <p:spPr>
          <a:xfrm rot="16200000" flipH="1">
            <a:off x="3443813" y="3877210"/>
            <a:ext cx="2483179" cy="18085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48342" y="5929330"/>
            <a:ext cx="447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Yes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ultiple Response Dichotomy Frequencies.bmp"/>
          <p:cNvPicPr>
            <a:picLocks noChangeAspect="1"/>
          </p:cNvPicPr>
          <p:nvPr/>
        </p:nvPicPr>
        <p:blipFill>
          <a:blip r:embed="rId3" cstate="print"/>
          <a:srcRect r="71262" b="53609"/>
          <a:stretch>
            <a:fillRect/>
          </a:stretch>
        </p:blipFill>
        <p:spPr>
          <a:xfrm>
            <a:off x="899592" y="315774"/>
            <a:ext cx="6912768" cy="6137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ultiple Response Frequenci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381000"/>
            <a:ext cx="6172200" cy="55866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3119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การวัดแนวโน้มสู่ศูนย์กลาง</a:t>
            </a:r>
            <a:endParaRPr lang="en-US" sz="3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09342" y="728440"/>
            <a:ext cx="7735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ค่าเฉลี่ยเลขคณิต (</a:t>
            </a:r>
            <a:r>
              <a:rPr lang="en-US" sz="2800" b="1" dirty="0" smtClean="0"/>
              <a:t>Arithmetic mean)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5406" y="1179652"/>
            <a:ext cx="7160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คือ ค่าที่ได้จากการนำค่าของข้อมูลทั้งหมดมารวมกันแล้วหารด้วยจำนวนข้อมูลทั้งหมด </a:t>
            </a:r>
            <a:endParaRPr lang="th-T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2060848"/>
            <a:ext cx="4104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ลูกค้ารายที่ 1 ซื้อสินค้าจำนวน 800 บาท 	</a:t>
            </a:r>
          </a:p>
          <a:p>
            <a:r>
              <a:rPr lang="th-TH" sz="2400" b="1" dirty="0" smtClean="0"/>
              <a:t>ลูกค้ารายที่ 2 ซื้อสินค้าจำนวน 550 บาท </a:t>
            </a:r>
            <a:endParaRPr lang="en-US" sz="2400" b="1" dirty="0" smtClean="0"/>
          </a:p>
          <a:p>
            <a:r>
              <a:rPr lang="th-TH" sz="2400" b="1" dirty="0" smtClean="0"/>
              <a:t>ลูกค้ารายที่ 3 ซื้อสินค้าจำนวน 530 บาท 	</a:t>
            </a:r>
          </a:p>
          <a:p>
            <a:r>
              <a:rPr lang="th-TH" sz="2400" b="1" dirty="0" smtClean="0"/>
              <a:t>ลูกค้ารายที่ 4 ซื้อสินค้าจำนวน 480 บาท </a:t>
            </a:r>
            <a:endParaRPr lang="en-US" sz="2400" b="1" dirty="0" smtClean="0"/>
          </a:p>
          <a:p>
            <a:r>
              <a:rPr lang="th-TH" sz="2400" b="1" dirty="0" smtClean="0"/>
              <a:t>ลูกค้ารายที่ 5 ซื้อสินค้าจำนวน 600 บาท 	</a:t>
            </a:r>
          </a:p>
          <a:p>
            <a:r>
              <a:rPr lang="th-TH" sz="2400" b="1" dirty="0" smtClean="0"/>
              <a:t>ลูกค้ารายที่ 6 ซื้อสินค้าจำนวน 700 บาท </a:t>
            </a:r>
            <a:endParaRPr lang="en-US" sz="2400" b="1" dirty="0" smtClean="0"/>
          </a:p>
          <a:p>
            <a:r>
              <a:rPr lang="th-TH" sz="2400" b="1" dirty="0" smtClean="0"/>
              <a:t>ลูกค้ารายที่ 7 ซื้อสินค้าจำนวน 320 บาท 	</a:t>
            </a:r>
          </a:p>
          <a:p>
            <a:r>
              <a:rPr lang="th-TH" sz="2400" b="1" dirty="0" smtClean="0"/>
              <a:t>ลูกค้ารายที่ 8 ซื้อสินค้าจำนวน 950 บาท </a:t>
            </a:r>
            <a:endParaRPr lang="en-US" sz="2400" b="1" dirty="0" smtClean="0"/>
          </a:p>
          <a:p>
            <a:r>
              <a:rPr lang="th-TH" sz="2400" b="1" dirty="0" smtClean="0"/>
              <a:t>ลูกค้ารายที่ 9 ซื้อสินค้าจำนวน 4</a:t>
            </a:r>
            <a:r>
              <a:rPr lang="en-US" sz="2400" b="1" dirty="0" smtClean="0"/>
              <a:t>8</a:t>
            </a:r>
            <a:r>
              <a:rPr lang="th-TH" sz="2400" b="1" dirty="0" smtClean="0"/>
              <a:t>0 บาท 	</a:t>
            </a:r>
          </a:p>
          <a:p>
            <a:r>
              <a:rPr lang="th-TH" sz="2400" b="1" dirty="0" smtClean="0"/>
              <a:t>ลูกค้ารายที่ 10 ซื้อสินค้าจำนวน 890 บาท </a:t>
            </a:r>
            <a:endParaRPr lang="en-US" sz="24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2622391"/>
            <a:ext cx="3456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/>
              <a:t>ดังนั้นลูกค้าซื้อสินค้าเฉลี่ยเท่ากับ (800+550+530+480+600+700+320+950+4</a:t>
            </a:r>
            <a:r>
              <a:rPr lang="en-US" sz="2800" b="1" dirty="0" smtClean="0"/>
              <a:t>8</a:t>
            </a:r>
            <a:r>
              <a:rPr lang="th-TH" sz="2800" b="1" dirty="0" smtClean="0"/>
              <a:t>0+890)/10 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=</a:t>
            </a:r>
            <a:r>
              <a:rPr lang="th-TH" sz="2800" b="1" dirty="0" smtClean="0"/>
              <a:t> 63</a:t>
            </a:r>
            <a:r>
              <a:rPr lang="en-US" sz="2800" b="1" dirty="0" smtClean="0"/>
              <a:t>0</a:t>
            </a:r>
            <a:r>
              <a:rPr lang="th-TH" sz="2800" b="1" dirty="0" smtClean="0"/>
              <a:t> บาทต่อคน</a:t>
            </a:r>
            <a:endParaRPr lang="th-TH" sz="2800" b="1" dirty="0"/>
          </a:p>
        </p:txBody>
      </p:sp>
      <p:sp>
        <p:nvSpPr>
          <p:cNvPr id="12" name="Right Arrow 11"/>
          <p:cNvSpPr/>
          <p:nvPr/>
        </p:nvSpPr>
        <p:spPr>
          <a:xfrm>
            <a:off x="4211960" y="3068960"/>
            <a:ext cx="576064" cy="13681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utp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8213272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9318" y="1295400"/>
            <a:ext cx="2980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Multiple Response Analysis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33873" y="3276600"/>
            <a:ext cx="802495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800" b="1" dirty="0" smtClean="0"/>
              <a:t> Dichotomy sets </a:t>
            </a:r>
            <a:r>
              <a:rPr lang="th-TH" sz="2800" b="1" dirty="0" smtClean="0"/>
              <a:t>(เลือกจาก 2 แบบ)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</a:t>
            </a:r>
            <a:r>
              <a:rPr lang="th-TH" sz="2800" dirty="0" smtClean="0"/>
              <a:t>สร้างตัวแปรใหม่ 5 ตัวแปร ได้แก่ตัวแปร </a:t>
            </a:r>
            <a:r>
              <a:rPr lang="en-US" sz="2800" dirty="0" smtClean="0"/>
              <a:t>Shell </a:t>
            </a:r>
            <a:r>
              <a:rPr lang="en-US" sz="2800" dirty="0" err="1" smtClean="0"/>
              <a:t>Esso</a:t>
            </a:r>
            <a:r>
              <a:rPr lang="en-US" sz="2800" dirty="0" smtClean="0"/>
              <a:t> Caltex </a:t>
            </a:r>
            <a:r>
              <a:rPr lang="en-US" sz="2800" dirty="0" err="1" smtClean="0"/>
              <a:t>Ptt</a:t>
            </a:r>
            <a:r>
              <a:rPr lang="en-US" sz="2800" dirty="0" smtClean="0"/>
              <a:t> </a:t>
            </a:r>
            <a:r>
              <a:rPr lang="th-TH" sz="2800" dirty="0" smtClean="0"/>
              <a:t>และ </a:t>
            </a:r>
            <a:r>
              <a:rPr lang="en-US" sz="2800" dirty="0" smtClean="0"/>
              <a:t>Others</a:t>
            </a:r>
            <a:br>
              <a:rPr lang="en-US" sz="2800" dirty="0" smtClean="0"/>
            </a:br>
            <a:r>
              <a:rPr lang="en-US" sz="2800" dirty="0" smtClean="0"/>
              <a:t>    </a:t>
            </a:r>
            <a:r>
              <a:rPr lang="th-TH" sz="2800" dirty="0" smtClean="0"/>
              <a:t>ถ้ามีถูกเลือกให้ใช้ค่า </a:t>
            </a:r>
            <a:r>
              <a:rPr lang="en-US" sz="2800" dirty="0" smtClean="0"/>
              <a:t>=</a:t>
            </a:r>
            <a:r>
              <a:rPr lang="th-TH" sz="2800" dirty="0" smtClean="0"/>
              <a:t>1   ถ้าไม่ถูกเลือกใช้ค่า </a:t>
            </a:r>
            <a:r>
              <a:rPr lang="en-US" sz="2800" dirty="0" smtClean="0"/>
              <a:t>= 0</a:t>
            </a:r>
            <a:endParaRPr lang="th-TH" sz="2800" dirty="0" smtClean="0"/>
          </a:p>
          <a:p>
            <a:endParaRPr lang="en-US" sz="2800" dirty="0" smtClean="0"/>
          </a:p>
          <a:p>
            <a:pPr>
              <a:buFont typeface="Courier New" pitchFamily="49" charset="0"/>
              <a:buChar char="o"/>
            </a:pPr>
            <a:r>
              <a:rPr lang="en-US" sz="2800" b="1" dirty="0" smtClean="0">
                <a:solidFill>
                  <a:srgbClr val="C00000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Category set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    </a:t>
            </a:r>
            <a:r>
              <a:rPr lang="th-TH" sz="2800" dirty="0" smtClean="0">
                <a:solidFill>
                  <a:srgbClr val="C00000"/>
                </a:solidFill>
              </a:rPr>
              <a:t>สำรวจข้อมูลว่าสูงสุดคนเลือกกี่ทางเลือก เช่น สูงสุดเลือก 3 ทางเลือก</a:t>
            </a:r>
            <a:br>
              <a:rPr lang="th-TH" sz="2800" dirty="0" smtClean="0">
                <a:solidFill>
                  <a:srgbClr val="C00000"/>
                </a:solidFill>
              </a:rPr>
            </a:br>
            <a:r>
              <a:rPr lang="th-TH" sz="2800" dirty="0" smtClean="0">
                <a:solidFill>
                  <a:srgbClr val="C00000"/>
                </a:solidFill>
              </a:rPr>
              <a:t>    ก็สร้างตัวแปรใหม่ 3 ตัว คือ </a:t>
            </a:r>
            <a:r>
              <a:rPr lang="en-US" sz="2800" dirty="0" smtClean="0">
                <a:solidFill>
                  <a:srgbClr val="C00000"/>
                </a:solidFill>
              </a:rPr>
              <a:t>Station_1, Station_2, Station_3 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800" dirty="0" smtClean="0">
                <a:solidFill>
                  <a:srgbClr val="C00000"/>
                </a:solidFill>
              </a:rPr>
              <a:t>    </a:t>
            </a:r>
            <a:r>
              <a:rPr lang="th-TH" sz="2800" dirty="0" smtClean="0">
                <a:solidFill>
                  <a:srgbClr val="C00000"/>
                </a:solidFill>
              </a:rPr>
              <a:t>แต่ละตัวให้กำหนด </a:t>
            </a:r>
            <a:r>
              <a:rPr lang="en-US" sz="2800" dirty="0" smtClean="0">
                <a:solidFill>
                  <a:srgbClr val="C00000"/>
                </a:solidFill>
              </a:rPr>
              <a:t>Value </a:t>
            </a:r>
            <a:r>
              <a:rPr lang="th-TH" sz="2800" dirty="0" smtClean="0">
                <a:solidFill>
                  <a:srgbClr val="C00000"/>
                </a:solidFill>
              </a:rPr>
              <a:t>เป็น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th-TH" sz="2800" dirty="0" smtClean="0">
                <a:solidFill>
                  <a:srgbClr val="C00000"/>
                </a:solidFill>
              </a:rPr>
              <a:t>1</a:t>
            </a:r>
            <a:r>
              <a:rPr lang="en-US" sz="2800" dirty="0" smtClean="0">
                <a:solidFill>
                  <a:srgbClr val="C00000"/>
                </a:solidFill>
              </a:rPr>
              <a:t>=Shell, 2=</a:t>
            </a:r>
            <a:r>
              <a:rPr lang="en-US" sz="2800" dirty="0" err="1" smtClean="0">
                <a:solidFill>
                  <a:srgbClr val="C00000"/>
                </a:solidFill>
              </a:rPr>
              <a:t>Esso</a:t>
            </a:r>
            <a:r>
              <a:rPr lang="en-US" sz="2800" dirty="0" smtClean="0">
                <a:solidFill>
                  <a:srgbClr val="C00000"/>
                </a:solidFill>
              </a:rPr>
              <a:t>, 3=Caltex, 4=</a:t>
            </a:r>
            <a:r>
              <a:rPr lang="en-US" sz="2800" dirty="0" err="1" smtClean="0">
                <a:solidFill>
                  <a:srgbClr val="C00000"/>
                </a:solidFill>
              </a:rPr>
              <a:t>Ptt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th-TH" sz="2800" dirty="0" smtClean="0">
                <a:solidFill>
                  <a:srgbClr val="C00000"/>
                </a:solidFill>
              </a:rPr>
              <a:t>และ 5</a:t>
            </a:r>
            <a:r>
              <a:rPr lang="en-US" sz="2800" dirty="0" smtClean="0">
                <a:solidFill>
                  <a:srgbClr val="C00000"/>
                </a:solidFill>
              </a:rPr>
              <a:t>=Others</a:t>
            </a:r>
            <a:endParaRPr lang="th-TH" sz="2800" dirty="0">
              <a:solidFill>
                <a:srgbClr val="C0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1752600"/>
            <a:ext cx="701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/>
              <a:t>ท่านเคยใช้น้ำมันจากสถานีบริการใดบ้าง (ระบุได้มากกว่า 1 ข้อ)</a:t>
            </a:r>
            <a:endParaRPr lang="en-US" sz="3200" dirty="0" smtClean="0"/>
          </a:p>
          <a:p>
            <a:r>
              <a:rPr lang="en-US" sz="2000" b="1" dirty="0" smtClean="0">
                <a:sym typeface="Wingdings"/>
              </a:rPr>
              <a:t></a:t>
            </a:r>
            <a:r>
              <a:rPr lang="th-TH" sz="3200" b="1" dirty="0" smtClean="0"/>
              <a:t> </a:t>
            </a:r>
            <a:r>
              <a:rPr lang="en-US" sz="3200" dirty="0" smtClean="0"/>
              <a:t>Shell</a:t>
            </a:r>
            <a:r>
              <a:rPr lang="en-US" sz="3200" b="1" dirty="0" smtClean="0"/>
              <a:t>  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 </a:t>
            </a:r>
            <a:r>
              <a:rPr lang="en-US" sz="3200" dirty="0" err="1" smtClean="0"/>
              <a:t>Esso</a:t>
            </a:r>
            <a:r>
              <a:rPr lang="en-US" sz="3200" dirty="0" smtClean="0"/>
              <a:t> 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Caltex</a:t>
            </a:r>
            <a:r>
              <a:rPr lang="en-US" sz="3200" b="1" dirty="0" smtClean="0"/>
              <a:t>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err="1" smtClean="0"/>
              <a:t>Ptt</a:t>
            </a:r>
            <a:r>
              <a:rPr lang="th-TH" sz="3200" dirty="0" smtClean="0"/>
              <a:t> </a:t>
            </a:r>
            <a:r>
              <a:rPr lang="th-TH" sz="3200" b="1" dirty="0" smtClean="0"/>
              <a:t> </a:t>
            </a:r>
            <a:r>
              <a:rPr lang="en-US" sz="3200" b="1" dirty="0" smtClean="0"/>
              <a:t>   </a:t>
            </a:r>
            <a:r>
              <a:rPr lang="en-US" sz="2000" b="1" dirty="0" smtClean="0">
                <a:sym typeface="Wingdings"/>
              </a:rPr>
              <a:t></a:t>
            </a:r>
            <a:r>
              <a:rPr lang="en-US" sz="3200" b="1" dirty="0" smtClean="0"/>
              <a:t> </a:t>
            </a:r>
            <a:r>
              <a:rPr lang="en-US" sz="3200" dirty="0" smtClean="0"/>
              <a:t>Others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2819400"/>
            <a:ext cx="3440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สร้างตัวแปรใน 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SPSS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ได้ 2 วิธี</a:t>
            </a:r>
            <a:endParaRPr lang="th-TH" sz="32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07" y="158156"/>
            <a:ext cx="7436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10.3 การวิเคราะห์ข้อมูลแบบตารางไขว้และข้อมูลแบบหลายคำตอบ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66294" y="600055"/>
            <a:ext cx="4318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10.3.3 การวิเคราะห์ข้อมูลแบบหลายคำตอบ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19318" y="1295400"/>
            <a:ext cx="2980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Multiple Response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71600" y="2926140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dirty="0" smtClean="0"/>
              <a:t>ในรอบ 6 เดือนที่ผ่านมาท่านใช้บริการของสถานีน้ำมันอะไรบ้าง (ตอบได้มากกว่า 1 คำตอบ</a:t>
            </a:r>
            <a:r>
              <a:rPr lang="en-US" sz="3200" dirty="0" smtClean="0"/>
              <a:t>)</a:t>
            </a:r>
          </a:p>
          <a:p>
            <a:r>
              <a:rPr lang="en-US" sz="2000" dirty="0" smtClean="0">
                <a:sym typeface="Wingdings"/>
              </a:rPr>
              <a:t></a:t>
            </a:r>
            <a:r>
              <a:rPr lang="en-US" sz="3200" dirty="0" smtClean="0"/>
              <a:t> Shell</a:t>
            </a:r>
            <a:r>
              <a:rPr lang="th-TH" sz="3200" dirty="0" smtClean="0"/>
              <a:t>  </a:t>
            </a:r>
            <a:r>
              <a:rPr lang="th-TH" sz="2000" dirty="0" smtClean="0"/>
              <a:t> </a:t>
            </a:r>
            <a:r>
              <a:rPr lang="en-US" sz="2000" dirty="0" smtClean="0">
                <a:sym typeface="Wingdings"/>
              </a:rPr>
              <a:t></a:t>
            </a:r>
            <a:r>
              <a:rPr lang="th-TH" sz="3200" dirty="0" smtClean="0"/>
              <a:t> </a:t>
            </a:r>
            <a:r>
              <a:rPr lang="en-US" sz="3200" dirty="0" err="1" smtClean="0"/>
              <a:t>Esso</a:t>
            </a:r>
            <a:r>
              <a:rPr lang="en-US" sz="3200" dirty="0" smtClean="0"/>
              <a:t> </a:t>
            </a:r>
            <a:r>
              <a:rPr lang="th-TH" sz="3200" dirty="0" smtClean="0"/>
              <a:t> </a:t>
            </a:r>
            <a:r>
              <a:rPr lang="en-US" sz="2000" dirty="0" smtClean="0">
                <a:sym typeface="Wingdings"/>
              </a:rPr>
              <a:t></a:t>
            </a:r>
            <a:r>
              <a:rPr lang="en-US" sz="3200" dirty="0" smtClean="0"/>
              <a:t> Caltex</a:t>
            </a:r>
            <a:r>
              <a:rPr lang="th-TH" sz="3200" dirty="0" smtClean="0"/>
              <a:t>   </a:t>
            </a:r>
            <a:r>
              <a:rPr lang="en-US" sz="2000" dirty="0" smtClean="0">
                <a:sym typeface="Wingdings"/>
              </a:rPr>
              <a:t></a:t>
            </a:r>
            <a:r>
              <a:rPr lang="th-TH" sz="3200" dirty="0" smtClean="0"/>
              <a:t> ปตท. </a:t>
            </a:r>
            <a:r>
              <a:rPr lang="en-US" sz="3200" dirty="0" smtClean="0"/>
              <a:t>  </a:t>
            </a:r>
            <a:r>
              <a:rPr lang="en-US" sz="2000" dirty="0" smtClean="0">
                <a:sym typeface="Wingdings"/>
              </a:rPr>
              <a:t></a:t>
            </a:r>
            <a:r>
              <a:rPr lang="th-TH" sz="3200" dirty="0" smtClean="0"/>
              <a:t> อื่น ๆ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1295400" y="2133600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200" b="1" dirty="0" smtClean="0"/>
              <a:t>บริษัท </a:t>
            </a:r>
            <a:r>
              <a:rPr lang="en-US" sz="3200" b="1" dirty="0" smtClean="0"/>
              <a:t>Shell </a:t>
            </a:r>
            <a:r>
              <a:rPr lang="th-TH" sz="3200" b="1" dirty="0" smtClean="0"/>
              <a:t>ได้ทำแบบสอบถามดังนี้</a:t>
            </a:r>
            <a:endParaRPr lang="en-US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5707" y="158156"/>
            <a:ext cx="7436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10.3 การวิเคราะห์ข้อมูลแบบตารางไขว้และข้อมูลแบบหลายคำตอบ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6294" y="600055"/>
            <a:ext cx="43188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10.3.3 การวิเคราะห์ข้อมูลแบบหลายคำตอบ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tegory Set-0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286776" cy="3905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405505" y="228600"/>
          <a:ext cx="5357495" cy="6400800"/>
        </p:xfrm>
        <a:graphic>
          <a:graphicData uri="http://schemas.openxmlformats.org/drawingml/2006/table">
            <a:tbl>
              <a:tblPr/>
              <a:tblGrid>
                <a:gridCol w="883920"/>
                <a:gridCol w="892810"/>
                <a:gridCol w="890905"/>
                <a:gridCol w="902970"/>
                <a:gridCol w="881380"/>
                <a:gridCol w="90551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ngsana New"/>
                          <a:ea typeface="Calibri"/>
                        </a:rPr>
                        <a:t>No.</a:t>
                      </a:r>
                      <a:endParaRPr lang="en-US" sz="24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Shell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Esso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Caltex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Ptt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Others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2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3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4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5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6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7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8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9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10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11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12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13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14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15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16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17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18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19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</a:rPr>
                        <a:t>20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latin typeface="Angsana New"/>
                          <a:ea typeface="Calibri"/>
                          <a:sym typeface="Wingdings"/>
                        </a:rPr>
                        <a:t></a:t>
                      </a:r>
                      <a:endParaRPr lang="en-US" sz="240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2000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" y="152400"/>
            <a:ext cx="306686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Angsana New" pitchFamily="18" charset="-34"/>
                <a:cs typeface="Angsana New" pitchFamily="18" charset="-34"/>
              </a:rPr>
              <a:t>Multiple Response Analysis</a:t>
            </a:r>
            <a:endParaRPr lang="th-TH" sz="2800" b="1" dirty="0" smtClean="0">
              <a:solidFill>
                <a:srgbClr val="0070C0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จงสร้างตัวแปรแบบ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Category</a:t>
            </a:r>
            <a:endParaRPr lang="th-TH" sz="28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และบันทึกข้อมูลที่ได้จาก</a:t>
            </a: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แบบสอบถาม</a:t>
            </a:r>
            <a:endParaRPr lang="en-US" sz="2800" b="1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28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และจงวิเคราะห์ผลการทำแบบ</a:t>
            </a:r>
          </a:p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สอบถาม และแปลผลที่ได้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ltiple Response Category  Define Variable Set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59" y="332656"/>
            <a:ext cx="7905515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-9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380" y="957571"/>
            <a:ext cx="6095239" cy="494285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1441376" y="4077072"/>
            <a:ext cx="19050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Oval 4"/>
          <p:cNvSpPr/>
          <p:nvPr/>
        </p:nvSpPr>
        <p:spPr>
          <a:xfrm>
            <a:off x="2700536" y="3763888"/>
            <a:ext cx="1727448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5"/>
          <p:cNvSpPr/>
          <p:nvPr/>
        </p:nvSpPr>
        <p:spPr>
          <a:xfrm>
            <a:off x="3193976" y="1628800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1</a:t>
            </a:r>
            <a:endParaRPr lang="th-TH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1115616" y="3399656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2</a:t>
            </a:r>
            <a:endParaRPr lang="th-TH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755576" y="4191744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3</a:t>
            </a:r>
            <a:endParaRPr lang="th-TH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5556176" y="2009800"/>
            <a:ext cx="533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/>
              <a:t>4</a:t>
            </a:r>
            <a:endParaRPr lang="th-TH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ltiple Response Category Frequencies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7889195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533400"/>
            <a:ext cx="3667125" cy="3295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utp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28600"/>
            <a:ext cx="6731591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3119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การวัดแนวโน้มสู่ศูนย์กลาง</a:t>
            </a:r>
            <a:endParaRPr lang="en-US" sz="3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09342" y="728440"/>
            <a:ext cx="7735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th-TH" sz="2800" b="1" dirty="0" err="1" smtClean="0"/>
              <a:t>มัธย</a:t>
            </a:r>
            <a:r>
              <a:rPr lang="th-TH" sz="2800" b="1" dirty="0" smtClean="0"/>
              <a:t>ฐาน </a:t>
            </a:r>
            <a:r>
              <a:rPr lang="en-US" sz="2800" b="1" dirty="0" smtClean="0"/>
              <a:t>(Median)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5406" y="1179652"/>
            <a:ext cx="4719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คือ ค่าของข้อมูลที่อยู่ตรงกลางเมื่อนำข้อมูลมาเรียงลำดับ</a:t>
            </a:r>
            <a:endParaRPr lang="th-TH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47665" y="2340169"/>
          <a:ext cx="6840759" cy="731520"/>
        </p:xfrm>
        <a:graphic>
          <a:graphicData uri="http://schemas.openxmlformats.org/drawingml/2006/table">
            <a:tbl>
              <a:tblPr/>
              <a:tblGrid>
                <a:gridCol w="739257"/>
                <a:gridCol w="554682"/>
                <a:gridCol w="554682"/>
                <a:gridCol w="554682"/>
                <a:gridCol w="554682"/>
                <a:gridCol w="554682"/>
                <a:gridCol w="554682"/>
                <a:gridCol w="554682"/>
                <a:gridCol w="554682"/>
                <a:gridCol w="554682"/>
                <a:gridCol w="554682"/>
                <a:gridCol w="554682"/>
              </a:tblGrid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ลำดับที่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11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ข้อมูล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950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Angsana New"/>
                          <a:ea typeface="Calibri"/>
                        </a:rPr>
                        <a:t>800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5076057" y="2628201"/>
            <a:ext cx="504056" cy="504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1547662" y="4488969"/>
          <a:ext cx="6984778" cy="731520"/>
        </p:xfrm>
        <a:graphic>
          <a:graphicData uri="http://schemas.openxmlformats.org/drawingml/2006/table">
            <a:tbl>
              <a:tblPr/>
              <a:tblGrid>
                <a:gridCol w="770878"/>
                <a:gridCol w="621390"/>
                <a:gridCol w="621390"/>
                <a:gridCol w="621390"/>
                <a:gridCol w="621390"/>
                <a:gridCol w="621390"/>
                <a:gridCol w="621390"/>
                <a:gridCol w="621390"/>
                <a:gridCol w="621390"/>
                <a:gridCol w="621390"/>
                <a:gridCol w="621390"/>
              </a:tblGrid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ลำดับที่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ข้อมูล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ngsana New"/>
                          <a:ea typeface="Calibri"/>
                        </a:rPr>
                        <a:t>950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Oval 16"/>
          <p:cNvSpPr/>
          <p:nvPr/>
        </p:nvSpPr>
        <p:spPr>
          <a:xfrm>
            <a:off x="4788024" y="4788441"/>
            <a:ext cx="504056" cy="504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Oval 17"/>
          <p:cNvSpPr/>
          <p:nvPr/>
        </p:nvSpPr>
        <p:spPr>
          <a:xfrm>
            <a:off x="5508104" y="4788441"/>
            <a:ext cx="504056" cy="504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TextBox 18"/>
          <p:cNvSpPr txBox="1"/>
          <p:nvPr/>
        </p:nvSpPr>
        <p:spPr>
          <a:xfrm>
            <a:off x="4788024" y="5508521"/>
            <a:ext cx="34852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err="1" smtClean="0"/>
              <a:t>มัธย</a:t>
            </a:r>
            <a:r>
              <a:rPr lang="th-TH" sz="3200" b="1" dirty="0" smtClean="0"/>
              <a:t>ฐาน </a:t>
            </a:r>
            <a:r>
              <a:rPr lang="en-US" sz="3200" b="1" dirty="0" smtClean="0"/>
              <a:t>= </a:t>
            </a:r>
            <a:r>
              <a:rPr lang="th-TH" sz="3200" b="1" dirty="0" smtClean="0"/>
              <a:t>(5</a:t>
            </a:r>
            <a:r>
              <a:rPr lang="en-US" sz="3200" b="1" dirty="0" smtClean="0"/>
              <a:t>5</a:t>
            </a:r>
            <a:r>
              <a:rPr lang="th-TH" sz="3200" b="1" dirty="0" smtClean="0"/>
              <a:t>0+600)/2 </a:t>
            </a:r>
            <a:r>
              <a:rPr lang="en-US" sz="3200" b="1" dirty="0" smtClean="0"/>
              <a:t>= 575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76056" y="3204265"/>
            <a:ext cx="1834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err="1" smtClean="0"/>
              <a:t>มัธย</a:t>
            </a:r>
            <a:r>
              <a:rPr lang="th-TH" sz="3200" b="1" dirty="0" smtClean="0"/>
              <a:t>ฐาน </a:t>
            </a:r>
            <a:r>
              <a:rPr lang="en-US" sz="3200" b="1" dirty="0" smtClean="0"/>
              <a:t>= </a:t>
            </a:r>
            <a:r>
              <a:rPr lang="th-TH" sz="3200" b="1" dirty="0" smtClean="0"/>
              <a:t>600</a:t>
            </a:r>
            <a:endParaRPr lang="en-US" sz="3200" b="1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1547664" y="1908121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กรณีข้อมูลทั้งหมดเป็นจำนวนคี่</a:t>
            </a:r>
            <a:endParaRPr lang="th-TH" sz="24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4005064"/>
            <a:ext cx="2771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C00000"/>
                </a:solidFill>
              </a:rPr>
              <a:t>กรณีข้อมูลทั้งหมดเป็นจำนวนคู่</a:t>
            </a:r>
            <a:endParaRPr lang="th-TH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10 สถิติเชิงพรรณนา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3119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การวัดแนวโน้มสู่ศูนย์กลาง</a:t>
            </a:r>
            <a:endParaRPr lang="en-US" sz="32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09342" y="728440"/>
            <a:ext cx="7735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>
              <a:buFont typeface="Courier New" pitchFamily="49" charset="0"/>
              <a:buChar char="o"/>
            </a:pPr>
            <a:r>
              <a:rPr lang="th-TH" sz="2800" b="1" dirty="0" smtClean="0"/>
              <a:t> ฐานนิยม </a:t>
            </a:r>
            <a:r>
              <a:rPr lang="en-US" sz="2800" b="1" dirty="0" smtClean="0"/>
              <a:t>(Mode)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85406" y="1179652"/>
            <a:ext cx="3744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/>
              <a:t>คือ ค่าของข้อมูลที่ซ้ำหรือมีความถี่มากที่สุด </a:t>
            </a:r>
            <a:endParaRPr lang="th-TH" sz="2400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403649" y="1772816"/>
          <a:ext cx="7272806" cy="731520"/>
        </p:xfrm>
        <a:graphic>
          <a:graphicData uri="http://schemas.openxmlformats.org/drawingml/2006/table">
            <a:tbl>
              <a:tblPr/>
              <a:tblGrid>
                <a:gridCol w="802666"/>
                <a:gridCol w="647014"/>
                <a:gridCol w="647014"/>
                <a:gridCol w="647014"/>
                <a:gridCol w="647014"/>
                <a:gridCol w="647014"/>
                <a:gridCol w="647014"/>
                <a:gridCol w="647014"/>
                <a:gridCol w="647014"/>
                <a:gridCol w="647014"/>
                <a:gridCol w="647014"/>
              </a:tblGrid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400" b="1" dirty="0">
                          <a:latin typeface="Angsana New"/>
                          <a:ea typeface="Calibri"/>
                        </a:rPr>
                        <a:t>ลำดับที่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ngsana New"/>
                          <a:ea typeface="Calibri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ข้อมูล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ngsana New"/>
                          <a:ea typeface="Calibri"/>
                        </a:rPr>
                        <a:t>950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" name="Oval 24"/>
          <p:cNvSpPr/>
          <p:nvPr/>
        </p:nvSpPr>
        <p:spPr>
          <a:xfrm>
            <a:off x="2915816" y="2060848"/>
            <a:ext cx="504056" cy="504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6" name="Oval 25"/>
          <p:cNvSpPr/>
          <p:nvPr/>
        </p:nvSpPr>
        <p:spPr>
          <a:xfrm>
            <a:off x="3563888" y="2060848"/>
            <a:ext cx="504056" cy="504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7" name="TextBox 26"/>
          <p:cNvSpPr txBox="1"/>
          <p:nvPr/>
        </p:nvSpPr>
        <p:spPr>
          <a:xfrm>
            <a:off x="683568" y="3155484"/>
            <a:ext cx="77768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>
                <a:solidFill>
                  <a:srgbClr val="C00000"/>
                </a:solidFill>
              </a:rPr>
              <a:t>หมายเหตุ</a:t>
            </a:r>
          </a:p>
          <a:p>
            <a:r>
              <a:rPr lang="th-TH" sz="2400" dirty="0" smtClean="0"/>
              <a:t>การคำนวณค่าฐานนิยมโดยโปรแกรม </a:t>
            </a:r>
            <a:r>
              <a:rPr lang="en-US" sz="2400" dirty="0" smtClean="0"/>
              <a:t>SPSS </a:t>
            </a:r>
            <a:r>
              <a:rPr lang="th-TH" sz="2400" dirty="0" smtClean="0"/>
              <a:t>หากไม่มีค่าใดซ้ำกันเลย โปรแกรมจะแสดงค่าฐานนิยมเป็นค่าของข้อมูลที่น้อยที่สุดของข้อมูลทั้งหมด และหากมีค่าซ้ำมากกว่า 1 ค่า โปรแกรมจะแสดงค่าฐานนิยมเป็นค่าที่น้อยที่สุดของค่าที่ซ้ำกัน เช่น หากค่าที่ซ้ำกันมี 2 ค่า คือ 320 และ 480 โปรแกรมจะแสดงค่าฐานนิยมเท่ากับ 320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67746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10.1 ธรรมชาติของสถิติเชิงพรรณนา (</a:t>
            </a:r>
            <a:r>
              <a:rPr lang="en-US" sz="3200" b="1" dirty="0" smtClean="0">
                <a:solidFill>
                  <a:schemeClr val="bg1"/>
                </a:solidFill>
              </a:rPr>
              <a:t>Descriptive statistics)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563153" y="600055"/>
            <a:ext cx="6421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10.1.2 การวัดการกระจายตัวของข้อมูล </a:t>
            </a:r>
            <a:r>
              <a:rPr lang="en-US" sz="2800" b="1" dirty="0" smtClean="0">
                <a:solidFill>
                  <a:schemeClr val="bg1"/>
                </a:solidFill>
              </a:rPr>
              <a:t>(Measures of dispersion)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4818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การวิเคราะห์ข้อมูลโดยใช้สถิติเชิงพรรณนา</a:t>
            </a:r>
            <a:endParaRPr lang="en-US" sz="32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403648" y="1916832"/>
            <a:ext cx="53238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แนวโน้มสู่ศูนย์กลาง  (ค่าเฉลี่ย </a:t>
            </a:r>
            <a:r>
              <a:rPr lang="th-TH" sz="2800" b="1" dirty="0" err="1" smtClean="0"/>
              <a:t>มัธย</a:t>
            </a:r>
            <a:r>
              <a:rPr lang="th-TH" sz="2800" b="1" dirty="0" smtClean="0"/>
              <a:t>ฐาน  ฐานนิยม)</a:t>
            </a:r>
            <a:endParaRPr lang="en-US" sz="2800" b="1" dirty="0" smtClean="0"/>
          </a:p>
          <a:p>
            <a:pPr marL="0" lvl="1">
              <a:buFont typeface="Courier New" pitchFamily="49" charset="0"/>
              <a:buChar char="o"/>
            </a:pPr>
            <a:r>
              <a:rPr lang="en-US" sz="2800" b="1" dirty="0" smtClean="0"/>
              <a:t> </a:t>
            </a:r>
            <a:r>
              <a:rPr lang="th-TH" sz="2800" b="1" dirty="0" smtClean="0"/>
              <a:t>การกระจายตัวของข้อมูล สถิติที่ใช้บ่อยมีดังนี้</a:t>
            </a:r>
            <a:endParaRPr lang="en-US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123728" y="2973139"/>
            <a:ext cx="673224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700" b="1" dirty="0" smtClean="0"/>
              <a:t> พิสัย (</a:t>
            </a:r>
            <a:r>
              <a:rPr lang="en-US" sz="2700" b="1" dirty="0" smtClean="0"/>
              <a:t>Range)</a:t>
            </a:r>
            <a:endParaRPr lang="th-TH" sz="2700" b="1" dirty="0" smtClean="0"/>
          </a:p>
          <a:p>
            <a:pPr>
              <a:buFont typeface="Courier New" pitchFamily="49" charset="0"/>
              <a:buChar char="o"/>
            </a:pPr>
            <a:r>
              <a:rPr lang="th-TH" sz="2700" b="1" dirty="0" smtClean="0"/>
              <a:t> ความแปรปรวน </a:t>
            </a:r>
            <a:r>
              <a:rPr lang="en-US" sz="2700" b="1" dirty="0" smtClean="0"/>
              <a:t>(Variance)  </a:t>
            </a:r>
          </a:p>
          <a:p>
            <a:pPr>
              <a:buFont typeface="Courier New" pitchFamily="49" charset="0"/>
              <a:buChar char="o"/>
            </a:pPr>
            <a:r>
              <a:rPr lang="th-TH" sz="2700" b="1" dirty="0" smtClean="0"/>
              <a:t> ส่วนเบี่ยงเบนมาตรฐาน </a:t>
            </a:r>
            <a:r>
              <a:rPr lang="en-US" sz="2700" b="1" dirty="0" smtClean="0"/>
              <a:t>(Standard deviation: S.D.</a:t>
            </a:r>
            <a:r>
              <a:rPr lang="th-TH" sz="2700" b="1" dirty="0" smtClean="0"/>
              <a:t>) </a:t>
            </a:r>
            <a:endParaRPr lang="en-US" sz="2700" b="1" dirty="0" smtClean="0"/>
          </a:p>
          <a:p>
            <a:pPr>
              <a:buFont typeface="Courier New" pitchFamily="49" charset="0"/>
              <a:buChar char="o"/>
            </a:pPr>
            <a:r>
              <a:rPr lang="th-TH" sz="2700" b="1" dirty="0" smtClean="0"/>
              <a:t> สัมประสิทธิ์ความแปรผัน </a:t>
            </a:r>
            <a:r>
              <a:rPr lang="en-US" sz="2700" b="1" dirty="0" smtClean="0"/>
              <a:t>(Coefficient of variation: C.V.)</a:t>
            </a:r>
            <a:endParaRPr lang="th-TH" sz="2700" b="1" dirty="0" smtClean="0"/>
          </a:p>
          <a:p>
            <a:pPr>
              <a:buFont typeface="Courier New" pitchFamily="49" charset="0"/>
              <a:buChar char="o"/>
            </a:pPr>
            <a:r>
              <a:rPr lang="th-TH" sz="2700" b="1" dirty="0" smtClean="0"/>
              <a:t> การวัดการวัดลักษณะการกระจายตัวของข้อมูล 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     </a:t>
            </a:r>
            <a:r>
              <a:rPr lang="th-TH" sz="2700" b="1" dirty="0" smtClean="0"/>
              <a:t>(ความเบ้</a:t>
            </a:r>
            <a:r>
              <a:rPr lang="en-US" sz="2700" b="1" dirty="0" smtClean="0"/>
              <a:t>: </a:t>
            </a:r>
            <a:r>
              <a:rPr lang="en-US" sz="2700" b="1" dirty="0" err="1" smtClean="0"/>
              <a:t>Skewness</a:t>
            </a:r>
            <a:r>
              <a:rPr lang="en-US" sz="2700" b="1" dirty="0" smtClean="0"/>
              <a:t>,</a:t>
            </a:r>
            <a:r>
              <a:rPr lang="th-TH" sz="2700" b="1" dirty="0" smtClean="0"/>
              <a:t> ความโด่ง</a:t>
            </a:r>
            <a:r>
              <a:rPr lang="en-US" sz="2700" b="1" dirty="0" smtClean="0"/>
              <a:t>:Kurtosis)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45817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การกระจายตัวของข้อมูล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พิสัย (</a:t>
            </a:r>
            <a:r>
              <a:rPr lang="en-US" sz="3200" b="1" dirty="0" smtClean="0">
                <a:solidFill>
                  <a:srgbClr val="C00000"/>
                </a:solidFill>
              </a:rPr>
              <a:t>Range)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890717"/>
            <a:ext cx="71817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ได้แก่ ความกว้างของช่วงข้อมูล  เท่ากับ ค่าสูงสุดจากข้อมูลทั้งหมดลบด้วย</a:t>
            </a:r>
          </a:p>
          <a:p>
            <a:r>
              <a:rPr lang="th-TH" sz="2800" b="1" dirty="0" smtClean="0"/>
              <a:t>ค่าต่ำสุดจากข้อมูลทั้งหมด</a:t>
            </a:r>
            <a:endParaRPr lang="th-TH" sz="28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827584" y="2132856"/>
          <a:ext cx="7874570" cy="731520"/>
        </p:xfrm>
        <a:graphic>
          <a:graphicData uri="http://schemas.openxmlformats.org/drawingml/2006/table">
            <a:tbl>
              <a:tblPr/>
              <a:tblGrid>
                <a:gridCol w="869080"/>
                <a:gridCol w="700549"/>
                <a:gridCol w="700549"/>
                <a:gridCol w="700549"/>
                <a:gridCol w="700549"/>
                <a:gridCol w="700549"/>
                <a:gridCol w="700549"/>
                <a:gridCol w="700549"/>
                <a:gridCol w="700549"/>
                <a:gridCol w="700549"/>
                <a:gridCol w="700549"/>
              </a:tblGrid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ลำดับที่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400" b="1">
                          <a:latin typeface="Angsana New"/>
                          <a:ea typeface="Calibri"/>
                        </a:rPr>
                        <a:t>ข้อมูล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320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480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550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600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700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Angsana New"/>
                          <a:ea typeface="Calibri"/>
                        </a:rPr>
                        <a:t>890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ngsana New"/>
                          <a:ea typeface="Calibri"/>
                        </a:rPr>
                        <a:t>950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483768" y="3212976"/>
            <a:ext cx="359425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400" b="1" dirty="0" smtClean="0">
                <a:solidFill>
                  <a:srgbClr val="C00000"/>
                </a:solidFill>
              </a:rPr>
              <a:t>ค่าสูงสุด </a:t>
            </a:r>
            <a:r>
              <a:rPr lang="en-US" sz="4400" b="1" dirty="0" smtClean="0">
                <a:solidFill>
                  <a:srgbClr val="C00000"/>
                </a:solidFill>
              </a:rPr>
              <a:t>= 950</a:t>
            </a:r>
          </a:p>
          <a:p>
            <a:r>
              <a:rPr lang="th-TH" sz="4400" b="1" dirty="0" smtClean="0">
                <a:solidFill>
                  <a:srgbClr val="C00000"/>
                </a:solidFill>
              </a:rPr>
              <a:t>ค่าต่ำสุด </a:t>
            </a:r>
            <a:r>
              <a:rPr lang="en-US" sz="4400" b="1" dirty="0" smtClean="0">
                <a:solidFill>
                  <a:srgbClr val="C00000"/>
                </a:solidFill>
              </a:rPr>
              <a:t>= </a:t>
            </a:r>
            <a:r>
              <a:rPr lang="th-TH" sz="4400" b="1" dirty="0" smtClean="0">
                <a:solidFill>
                  <a:srgbClr val="C00000"/>
                </a:solidFill>
              </a:rPr>
              <a:t>320</a:t>
            </a:r>
          </a:p>
          <a:p>
            <a:r>
              <a:rPr lang="th-TH" sz="4400" b="1" dirty="0" smtClean="0">
                <a:solidFill>
                  <a:srgbClr val="C00000"/>
                </a:solidFill>
              </a:rPr>
              <a:t>พิสัย </a:t>
            </a:r>
            <a:r>
              <a:rPr lang="en-US" sz="4400" b="1" dirty="0" smtClean="0">
                <a:solidFill>
                  <a:srgbClr val="C00000"/>
                </a:solidFill>
              </a:rPr>
              <a:t>= 950-320 =  630</a:t>
            </a:r>
            <a:endParaRPr lang="th-TH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9512" y="188640"/>
            <a:ext cx="6447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การกระจายตัวของข้อมูล</a:t>
            </a:r>
            <a:r>
              <a:rPr lang="en-US" sz="3200" b="1" dirty="0" smtClean="0"/>
              <a:t>: </a:t>
            </a:r>
            <a:r>
              <a:rPr lang="th-TH" sz="3200" b="1" dirty="0" smtClean="0">
                <a:solidFill>
                  <a:srgbClr val="C00000"/>
                </a:solidFill>
              </a:rPr>
              <a:t>ความแปรปรวน </a:t>
            </a:r>
            <a:r>
              <a:rPr lang="en-US" sz="3200" b="1" dirty="0" smtClean="0">
                <a:solidFill>
                  <a:srgbClr val="C00000"/>
                </a:solidFill>
              </a:rPr>
              <a:t>(Variance)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552" y="890717"/>
            <a:ext cx="6824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ได้แก่</a:t>
            </a:r>
            <a:r>
              <a:rPr lang="en-US" sz="2800" b="1" dirty="0" smtClean="0"/>
              <a:t> </a:t>
            </a:r>
            <a:r>
              <a:rPr lang="th-TH" sz="2800" dirty="0" smtClean="0"/>
              <a:t>ค่</a:t>
            </a:r>
            <a:r>
              <a:rPr lang="th-TH" sz="2800" b="1" dirty="0" smtClean="0"/>
              <a:t>าเฉลี่ยของความแตกต่างระหว่างข้อมูลกับค่าเฉลี่ยยกกำลังสอง</a:t>
            </a:r>
            <a:r>
              <a:rPr lang="th-TH" sz="2800" dirty="0" smtClean="0"/>
              <a:t> </a:t>
            </a:r>
            <a:endParaRPr lang="th-TH" sz="2800" b="1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pic>
        <p:nvPicPr>
          <p:cNvPr id="8" name="Picture 7" descr="Varianc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1340768"/>
            <a:ext cx="3168658" cy="1301282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1043608" y="3933056"/>
            <a:ext cx="5904656" cy="0"/>
          </a:xfrm>
          <a:prstGeom prst="line">
            <a:avLst/>
          </a:prstGeom>
          <a:ln w="25400"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037535" y="3672380"/>
            <a:ext cx="918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ค่าเฉลี่ย</a:t>
            </a:r>
            <a:endParaRPr lang="th-TH" sz="2800" b="1" dirty="0"/>
          </a:p>
        </p:txBody>
      </p:sp>
      <p:sp>
        <p:nvSpPr>
          <p:cNvPr id="16" name="Oval 15"/>
          <p:cNvSpPr/>
          <p:nvPr/>
        </p:nvSpPr>
        <p:spPr>
          <a:xfrm>
            <a:off x="1475656" y="2996952"/>
            <a:ext cx="216024" cy="21602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Oval 16"/>
          <p:cNvSpPr/>
          <p:nvPr/>
        </p:nvSpPr>
        <p:spPr>
          <a:xfrm>
            <a:off x="2483768" y="3284984"/>
            <a:ext cx="216024" cy="21602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8" name="Oval 17"/>
          <p:cNvSpPr/>
          <p:nvPr/>
        </p:nvSpPr>
        <p:spPr>
          <a:xfrm>
            <a:off x="3384700" y="4405848"/>
            <a:ext cx="216024" cy="21602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9" name="Oval 18"/>
          <p:cNvSpPr/>
          <p:nvPr/>
        </p:nvSpPr>
        <p:spPr>
          <a:xfrm>
            <a:off x="4283968" y="3140968"/>
            <a:ext cx="216024" cy="21602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Oval 19"/>
          <p:cNvSpPr/>
          <p:nvPr/>
        </p:nvSpPr>
        <p:spPr>
          <a:xfrm>
            <a:off x="5183236" y="4680492"/>
            <a:ext cx="216024" cy="21602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1" name="Oval 20"/>
          <p:cNvSpPr/>
          <p:nvPr/>
        </p:nvSpPr>
        <p:spPr>
          <a:xfrm>
            <a:off x="6012160" y="3356992"/>
            <a:ext cx="216024" cy="216024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571112" y="3265444"/>
            <a:ext cx="0" cy="64807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584796" y="3549568"/>
            <a:ext cx="0" cy="36004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404536" y="3393828"/>
            <a:ext cx="0" cy="504056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491880" y="4005064"/>
            <a:ext cx="0" cy="36004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292080" y="4005064"/>
            <a:ext cx="0" cy="64807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131064" y="3609852"/>
            <a:ext cx="0" cy="288032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616986" y="3312340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A</a:t>
            </a:r>
            <a:r>
              <a:rPr lang="en-US" sz="2800" b="1" baseline="30000" dirty="0" smtClean="0"/>
              <a:t>2</a:t>
            </a:r>
            <a:endParaRPr lang="th-TH" sz="2800" b="1" baseline="30000" dirty="0"/>
          </a:p>
        </p:txBody>
      </p:sp>
      <p:sp>
        <p:nvSpPr>
          <p:cNvPr id="36" name="TextBox 35"/>
          <p:cNvSpPr txBox="1"/>
          <p:nvPr/>
        </p:nvSpPr>
        <p:spPr>
          <a:xfrm>
            <a:off x="2699792" y="345635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</a:t>
            </a:r>
            <a:r>
              <a:rPr lang="en-US" sz="2800" b="1" baseline="30000" dirty="0" smtClean="0"/>
              <a:t>2</a:t>
            </a:r>
            <a:endParaRPr lang="th-TH" sz="2800" b="1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3635896" y="3960412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</a:t>
            </a:r>
            <a:r>
              <a:rPr lang="en-US" sz="2800" b="1" baseline="30000" dirty="0" smtClean="0"/>
              <a:t>2</a:t>
            </a:r>
            <a:endParaRPr lang="th-TH" sz="2800" b="1" baseline="30000" dirty="0"/>
          </a:p>
        </p:txBody>
      </p:sp>
      <p:sp>
        <p:nvSpPr>
          <p:cNvPr id="38" name="TextBox 37"/>
          <p:cNvSpPr txBox="1"/>
          <p:nvPr/>
        </p:nvSpPr>
        <p:spPr>
          <a:xfrm>
            <a:off x="4499992" y="3365184"/>
            <a:ext cx="4347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</a:t>
            </a:r>
            <a:r>
              <a:rPr lang="en-US" sz="2800" b="1" baseline="30000" dirty="0" smtClean="0"/>
              <a:t>2</a:t>
            </a:r>
            <a:endParaRPr lang="th-TH" sz="2800" b="1" baseline="30000" dirty="0"/>
          </a:p>
        </p:txBody>
      </p:sp>
      <p:sp>
        <p:nvSpPr>
          <p:cNvPr id="39" name="TextBox 38"/>
          <p:cNvSpPr txBox="1"/>
          <p:nvPr/>
        </p:nvSpPr>
        <p:spPr>
          <a:xfrm>
            <a:off x="5364088" y="4104428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E</a:t>
            </a:r>
            <a:r>
              <a:rPr lang="en-US" sz="2800" b="1" baseline="30000" dirty="0" smtClean="0"/>
              <a:t>2</a:t>
            </a:r>
            <a:endParaRPr lang="th-TH" sz="2800" b="1" baseline="30000" dirty="0"/>
          </a:p>
        </p:txBody>
      </p:sp>
      <p:sp>
        <p:nvSpPr>
          <p:cNvPr id="40" name="TextBox 39"/>
          <p:cNvSpPr txBox="1"/>
          <p:nvPr/>
        </p:nvSpPr>
        <p:spPr>
          <a:xfrm>
            <a:off x="6228184" y="3509200"/>
            <a:ext cx="407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</a:t>
            </a:r>
            <a:r>
              <a:rPr lang="en-US" sz="2800" b="1" baseline="30000" dirty="0" smtClean="0"/>
              <a:t>2</a:t>
            </a:r>
            <a:endParaRPr lang="th-TH" sz="2800" b="1" baseline="30000" dirty="0"/>
          </a:p>
        </p:txBody>
      </p:sp>
      <p:sp>
        <p:nvSpPr>
          <p:cNvPr id="42" name="TextBox 41"/>
          <p:cNvSpPr txBox="1"/>
          <p:nvPr/>
        </p:nvSpPr>
        <p:spPr>
          <a:xfrm>
            <a:off x="1691680" y="5013176"/>
            <a:ext cx="5455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Variance (S</a:t>
            </a:r>
            <a:r>
              <a:rPr lang="en-US" sz="2800" b="1" baseline="30000" dirty="0" smtClean="0"/>
              <a:t>2</a:t>
            </a:r>
            <a:r>
              <a:rPr lang="en-US" sz="2800" b="1" dirty="0" smtClean="0"/>
              <a:t>)</a:t>
            </a:r>
            <a:r>
              <a:rPr lang="en-US" sz="2800" b="1" baseline="30000" dirty="0" smtClean="0"/>
              <a:t> </a:t>
            </a:r>
            <a:r>
              <a:rPr lang="en-US" sz="2800" b="1" dirty="0" smtClean="0"/>
              <a:t> =  A</a:t>
            </a:r>
            <a:r>
              <a:rPr lang="en-US" sz="2800" b="1" baseline="30000" dirty="0" smtClean="0"/>
              <a:t>2 </a:t>
            </a:r>
            <a:r>
              <a:rPr lang="en-US" sz="2800" b="1" dirty="0" smtClean="0"/>
              <a:t>  +  B</a:t>
            </a:r>
            <a:r>
              <a:rPr lang="en-US" sz="2800" b="1" baseline="30000" dirty="0" smtClean="0"/>
              <a:t>2 </a:t>
            </a:r>
            <a:r>
              <a:rPr lang="en-US" sz="2800" b="1" dirty="0" smtClean="0"/>
              <a:t>  +  C</a:t>
            </a:r>
            <a:r>
              <a:rPr lang="en-US" sz="2800" b="1" baseline="30000" dirty="0" smtClean="0"/>
              <a:t>2 </a:t>
            </a:r>
            <a:r>
              <a:rPr lang="en-US" sz="2800" b="1" dirty="0" smtClean="0"/>
              <a:t>  +  D</a:t>
            </a:r>
            <a:r>
              <a:rPr lang="en-US" sz="2800" b="1" baseline="30000" dirty="0" smtClean="0"/>
              <a:t>2 </a:t>
            </a:r>
            <a:r>
              <a:rPr lang="en-US" sz="2800" b="1" dirty="0" smtClean="0"/>
              <a:t>  +  E</a:t>
            </a:r>
            <a:r>
              <a:rPr lang="en-US" sz="2800" b="1" baseline="30000" dirty="0" smtClean="0"/>
              <a:t>2 </a:t>
            </a:r>
            <a:r>
              <a:rPr lang="en-US" sz="2800" b="1" dirty="0" smtClean="0"/>
              <a:t>  +   F</a:t>
            </a:r>
            <a:r>
              <a:rPr lang="en-US" sz="2800" b="1" baseline="30000" dirty="0" smtClean="0"/>
              <a:t>2</a:t>
            </a:r>
            <a:endParaRPr lang="th-TH" sz="2800" b="1" baseline="30000" dirty="0" smtClean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3419872" y="5445224"/>
            <a:ext cx="3744416" cy="0"/>
          </a:xfrm>
          <a:prstGeom prst="line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60032" y="5373216"/>
            <a:ext cx="7264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(6-1)</a:t>
            </a:r>
            <a:endParaRPr lang="th-TH" sz="3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501915" y="6135687"/>
            <a:ext cx="8462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บางที่ใช้สูตรโดยหารด้วย </a:t>
            </a:r>
            <a:r>
              <a:rPr lang="en-US" sz="2400" b="1" dirty="0" smtClean="0"/>
              <a:t>n </a:t>
            </a:r>
            <a:r>
              <a:rPr lang="th-TH" sz="2400" b="1" dirty="0" smtClean="0"/>
              <a:t>แทนที่จะเป็น </a:t>
            </a:r>
            <a:r>
              <a:rPr lang="en-US" sz="2400" b="1" dirty="0" smtClean="0"/>
              <a:t>(n-1) </a:t>
            </a:r>
            <a:r>
              <a:rPr lang="th-TH" sz="2400" b="1" dirty="0" smtClean="0"/>
              <a:t>แต่การที่ใช้ </a:t>
            </a:r>
            <a:r>
              <a:rPr lang="en-US" sz="2400" b="1" dirty="0" smtClean="0"/>
              <a:t>(n-1) </a:t>
            </a:r>
            <a:r>
              <a:rPr lang="th-TH" sz="2400" b="1" dirty="0" smtClean="0"/>
              <a:t>ค่าที่ได้จะใกล้เคียงประชาการมากกว่า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12512</TotalTime>
  <Words>2915</Words>
  <Application>Microsoft Office PowerPoint</Application>
  <PresentationFormat>On-screen Show (4:3)</PresentationFormat>
  <Paragraphs>657</Paragraphs>
  <Slides>50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Angsana New</vt:lpstr>
      <vt:lpstr>Arial</vt:lpstr>
      <vt:lpstr>Calibri</vt:lpstr>
      <vt:lpstr>Cordia New</vt:lpstr>
      <vt:lpstr>Courier New</vt:lpstr>
      <vt:lpstr>Tahoma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1422</cp:revision>
  <dcterms:created xsi:type="dcterms:W3CDTF">2011-07-14T07:15:29Z</dcterms:created>
  <dcterms:modified xsi:type="dcterms:W3CDTF">2018-06-06T01:58:19Z</dcterms:modified>
</cp:coreProperties>
</file>